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10287000" cx="18288000"/>
  <p:notesSz cx="18288000" cy="10287000"/>
  <p:embeddedFontLst>
    <p:embeddedFont>
      <p:font typeface="Inter SemiBold"/>
      <p:regular r:id="rId37"/>
      <p:bold r:id="rId38"/>
      <p:italic r:id="rId39"/>
      <p:boldItalic r:id="rId40"/>
    </p:embeddedFont>
    <p:embeddedFont>
      <p:font typeface="Inter"/>
      <p:regular r:id="rId41"/>
      <p:bold r:id="rId42"/>
      <p:italic r:id="rId43"/>
      <p:boldItalic r:id="rId44"/>
    </p:embeddedFont>
    <p:embeddedFont>
      <p:font typeface="Archiv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9" roundtripDataSignature="AMtx7mj3pGKRp3RpGYBsn06Ni6Bd+5Sf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SemiBold-boldItalic.fntdata"/><Relationship Id="rId42" Type="http://schemas.openxmlformats.org/officeDocument/2006/relationships/font" Target="fonts/Inter-bold.fntdata"/><Relationship Id="rId41" Type="http://schemas.openxmlformats.org/officeDocument/2006/relationships/font" Target="fonts/Inter-regular.fntdata"/><Relationship Id="rId44" Type="http://schemas.openxmlformats.org/officeDocument/2006/relationships/font" Target="fonts/Inter-boldItalic.fntdata"/><Relationship Id="rId43" Type="http://schemas.openxmlformats.org/officeDocument/2006/relationships/font" Target="fonts/Inter-italic.fntdata"/><Relationship Id="rId46" Type="http://schemas.openxmlformats.org/officeDocument/2006/relationships/font" Target="fonts/Archivo-bold.fntdata"/><Relationship Id="rId45" Type="http://schemas.openxmlformats.org/officeDocument/2006/relationships/font" Target="fonts/Archiv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Archivo-boldItalic.fntdata"/><Relationship Id="rId47" Type="http://schemas.openxmlformats.org/officeDocument/2006/relationships/font" Target="fonts/Archivo-italic.fntdata"/><Relationship Id="rId49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InterSemiBold-regular.fntdata"/><Relationship Id="rId36" Type="http://schemas.openxmlformats.org/officeDocument/2006/relationships/slide" Target="slides/slide32.xml"/><Relationship Id="rId39" Type="http://schemas.openxmlformats.org/officeDocument/2006/relationships/font" Target="fonts/InterSemiBold-italic.fntdata"/><Relationship Id="rId38" Type="http://schemas.openxmlformats.org/officeDocument/2006/relationships/font" Target="fonts/InterSemiBold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0358438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0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7" name="Google Shape;297;p11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2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2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3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4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14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Feature Pair Correlation Interpretation 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en-US"/>
              <a:t>IdentityScore – UWScore</a:t>
            </a:r>
            <a:r>
              <a:rPr lang="en-US"/>
              <a:t> </a:t>
            </a:r>
            <a:r>
              <a:rPr b="1" lang="en-US"/>
              <a:t>0.60</a:t>
            </a:r>
            <a:r>
              <a:rPr lang="en-US"/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These two internal model scores move together, likely capturing overlapping fraud-risk information.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en-US"/>
              <a:t>Owner_Verified_Components – Owner_Negatively_Verified_Components</a:t>
            </a:r>
            <a:r>
              <a:rPr lang="en-US"/>
              <a:t> </a:t>
            </a:r>
            <a:r>
              <a:rPr b="1" lang="en-US"/>
              <a:t>−0.57</a:t>
            </a:r>
            <a:r>
              <a:rPr lang="en-US"/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Negative link — the more verified components, the fewer negatively verified ones (expected inverse relationship).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en-US"/>
              <a:t>Owner_Phone_1_to_Name_Linkage – Owner_Phone_1_to_First_Name_Linkage</a:t>
            </a:r>
            <a:r>
              <a:rPr lang="en-US"/>
              <a:t> </a:t>
            </a:r>
            <a:r>
              <a:rPr b="1" lang="en-US"/>
              <a:t>0.60</a:t>
            </a:r>
            <a:r>
              <a:rPr lang="en-US"/>
              <a:t> These phone linkage checks are almost identical in logic, so one could be dropped to avoid redundancy.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en-US"/>
              <a:t>Owner_Phone_Usage_Past_12_months – Owner_Recent_Phone_Usage_Past_2_months</a:t>
            </a:r>
            <a:r>
              <a:rPr lang="en-US"/>
              <a:t> </a:t>
            </a:r>
            <a:r>
              <a:rPr b="1" lang="en-US"/>
              <a:t>0.81</a:t>
            </a:r>
            <a:r>
              <a:rPr lang="en-US"/>
              <a:t> Very high collinearity — both measure similar “activity” signals; you should retain only one for modeling.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en-US"/>
              <a:t>UWScore – Fraud</a:t>
            </a:r>
            <a:r>
              <a:rPr lang="en-US"/>
              <a:t> </a:t>
            </a:r>
            <a:r>
              <a:rPr b="1" lang="en-US"/>
              <a:t>0.49</a:t>
            </a:r>
            <a:r>
              <a:rPr lang="en-US"/>
              <a:t> Higher UW (underwriting) score tends to associate with higher fraud probability — your model or score may already encode risk intensity.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en-US"/>
              <a:t>Identifier – Fraud</a:t>
            </a:r>
            <a:r>
              <a:rPr lang="en-US"/>
              <a:t> </a:t>
            </a:r>
            <a:r>
              <a:rPr b="1" lang="en-US"/>
              <a:t>0.34</a:t>
            </a:r>
            <a:r>
              <a:rPr lang="en-US"/>
              <a:t> Indicates some embedded structure (possibly due to entity-level grouping) but not a causal link.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Variables with </a:t>
            </a:r>
            <a:r>
              <a:rPr b="1" lang="en-US"/>
              <a:t>|r| ≥ 0.8</a:t>
            </a:r>
            <a:r>
              <a:rPr lang="en-US"/>
              <a:t> (as seen with phone usage features) can cause </a:t>
            </a:r>
            <a:r>
              <a:rPr b="1" lang="en-US"/>
              <a:t>multicollinearity</a:t>
            </a:r>
            <a:r>
              <a:rPr lang="en-US"/>
              <a:t>, meaning: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 coefficients become unstable.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interpretability declines.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importance in tree models may become skewed.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4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15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X-axis (FPR)</a:t>
            </a:r>
            <a:r>
              <a:rPr lang="en-US"/>
              <a:t> → </a:t>
            </a:r>
            <a:r>
              <a:rPr i="1" lang="en-US"/>
              <a:t>False Positive Rate</a:t>
            </a:r>
            <a:r>
              <a:rPr lang="en-US"/>
              <a:t> = proportion of non-fraudulent merchants incorrectly flagged as fraud.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Y-axis (TPR)</a:t>
            </a:r>
            <a:r>
              <a:rPr lang="en-US"/>
              <a:t> → </a:t>
            </a:r>
            <a:r>
              <a:rPr i="1" lang="en-US"/>
              <a:t>True Positive Rate / Recall</a:t>
            </a:r>
            <a:r>
              <a:rPr lang="en-US"/>
              <a:t> = proportion of actual frauds correctly detected by the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Each point on the blue curve represents a </a:t>
            </a:r>
            <a:r>
              <a:rPr b="1" lang="en-US"/>
              <a:t>different decision threshold</a:t>
            </a:r>
            <a:r>
              <a:rPr lang="en-US"/>
              <a:t> for classifying fraud vs. non-fraud.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</a:t>
            </a:r>
            <a:r>
              <a:rPr b="1" lang="en-US"/>
              <a:t>AUC = 0.848</a:t>
            </a:r>
            <a:r>
              <a:rPr lang="en-US"/>
              <a:t> means your model has </a:t>
            </a:r>
            <a:r>
              <a:rPr b="1" lang="en-US"/>
              <a:t>84.8% probability of ranking a random fraud case higher than a random good case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your internal logistic regression model has </a:t>
            </a:r>
            <a:r>
              <a:rPr b="1" lang="en-US"/>
              <a:t>good discriminative power</a:t>
            </a:r>
            <a:r>
              <a:rPr lang="en-US"/>
              <a:t> for fraud detection.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blue curve clearly stays well above this line — meaning the model consistently performs better than random guessing.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5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6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16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Q. How did you arrive at 300, 12 ? Do a hyperparameter search ?</a:t>
            </a:r>
            <a:endParaRPr/>
          </a:p>
        </p:txBody>
      </p:sp>
      <p:sp>
        <p:nvSpPr>
          <p:cNvPr id="420" name="Google Shape;420;p16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7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7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8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18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 Business Implication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 higher AUC, you can </a:t>
            </a:r>
            <a:r>
              <a:rPr b="1" lang="en-US"/>
              <a:t>catch more frauds at the same false-positive rate</a:t>
            </a:r>
            <a:r>
              <a:rPr lang="en-US"/>
              <a:t> or </a:t>
            </a:r>
            <a:r>
              <a:rPr b="1" lang="en-US"/>
              <a:t>reduce false alerts for the same recall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Practically, that translates to </a:t>
            </a:r>
            <a:r>
              <a:rPr b="1" lang="en-US"/>
              <a:t>lower manual review costs</a:t>
            </a:r>
            <a:r>
              <a:rPr lang="en-US"/>
              <a:t>, </a:t>
            </a:r>
            <a:r>
              <a:rPr b="1" lang="en-US"/>
              <a:t>fewer false declines</a:t>
            </a:r>
            <a:r>
              <a:rPr lang="en-US"/>
              <a:t>, and </a:t>
            </a:r>
            <a:r>
              <a:rPr b="1" lang="en-US"/>
              <a:t>better merchant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Q. Did you explore more models?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(Train a  neural network instead of RF, open AI apis AND USE IT IN context learning, classifier)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8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9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3" name="Google Shape;473;p19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0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9" name="Google Shape;489;p20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1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Decision Category                    Fraud Rate                                                       Interpretation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en-US"/>
              <a:t>APPROVE</a:t>
            </a:r>
            <a:r>
              <a:rPr lang="en-US"/>
              <a:t>                                 </a:t>
            </a:r>
            <a:r>
              <a:rPr b="1" lang="en-US"/>
              <a:t>2.82%</a:t>
            </a:r>
            <a:r>
              <a:rPr lang="en-US"/>
              <a:t>                                                              Very low fraud — most approved merchants are legitimate. Excellent model precision in this segment.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en-US"/>
              <a:t>DECLINE</a:t>
            </a:r>
            <a:r>
              <a:rPr lang="en-US"/>
              <a:t>                                   </a:t>
            </a:r>
            <a:r>
              <a:rPr b="1" lang="en-US"/>
              <a:t>52.91%</a:t>
            </a:r>
            <a:r>
              <a:rPr lang="en-US"/>
              <a:t>                                                            Roughly half of declined merchants are fraudulent — the model is capturing significant fraud risk here.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en-US"/>
              <a:t>DECLINE_HIGH</a:t>
            </a:r>
            <a:r>
              <a:rPr lang="en-US"/>
              <a:t>                        </a:t>
            </a:r>
            <a:r>
              <a:rPr b="1" lang="en-US"/>
              <a:t>85.81%</a:t>
            </a:r>
            <a:r>
              <a:rPr lang="en-US"/>
              <a:t>                                                            Extremely high fraud rate — your strongest risk group; almost all flagged merchants here are fraudulent.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en-US"/>
              <a:t>REVIEW</a:t>
            </a:r>
            <a:r>
              <a:rPr lang="en-US"/>
              <a:t>                                    </a:t>
            </a:r>
            <a:r>
              <a:rPr b="1" lang="en-US"/>
              <a:t>25.48%</a:t>
            </a:r>
            <a:r>
              <a:rPr lang="en-US"/>
              <a:t>                                                            Mixed-risk zone — about one in four flagged merchants turns out to be fraud, a good region for human review.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Fraud risk </a:t>
            </a:r>
            <a:r>
              <a:rPr b="1" lang="en-US"/>
              <a:t>increases consistently</a:t>
            </a:r>
            <a:r>
              <a:rPr lang="en-US"/>
              <a:t> from APPROVE → REVIEW → DECLINE → DECLINE_HIGH — this is </a:t>
            </a:r>
            <a:r>
              <a:rPr b="1" lang="en-US"/>
              <a:t>a well-calibrated model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Business-Level Interpretation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Insight        				Meaning				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High precision in approvals (2.8% fraud)		</a:t>
            </a:r>
            <a:r>
              <a:rPr lang="en-US"/>
              <a:t>Legitimate merchants not wrongly flagged		Keep threshold; ensures smooth business onboarding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Strong risk isolation (86% fraud in Decline_High)	</a:t>
            </a:r>
            <a:r>
              <a:rPr lang="en-US"/>
              <a:t>Very few false declines in top risk group		Maintain this cutoff; supports confidence in automation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Balanced review queue (25% fraud)		</a:t>
            </a:r>
            <a:r>
              <a:rPr lang="en-US"/>
              <a:t>Manual team focuses on uncertain cases		Optimize staffing for review queue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Overall calibration			</a:t>
            </a:r>
            <a:r>
              <a:rPr lang="en-US"/>
              <a:t>Fraud rate rises as decision severity increases	Indicates thresholding logic and model scoring are aligned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5" name="Google Shape;505;p21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2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2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3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3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24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Gray zone, we can use LLMs here and save some more money</a:t>
            </a:r>
            <a:endParaRPr/>
          </a:p>
        </p:txBody>
      </p:sp>
      <p:sp>
        <p:nvSpPr>
          <p:cNvPr id="557" name="Google Shape;557;p24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5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25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Achieve stakeholder alignment and get this prioritized due to the high return on investment in the effort.</a:t>
            </a:r>
            <a:endParaRPr/>
          </a:p>
        </p:txBody>
      </p:sp>
      <p:sp>
        <p:nvSpPr>
          <p:cNvPr id="604" name="Google Shape;604;p25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6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6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7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7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8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Understanding the Confusion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True Label →Predicted LegitPredicted Fraud</a:t>
            </a:r>
            <a:r>
              <a:rPr b="1" lang="en-US"/>
              <a:t>Legit (non-fraud)5882119Fraud207242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True Negatives (5882):</a:t>
            </a:r>
            <a:r>
              <a:rPr lang="en-US"/>
              <a:t> Legit merchants correctly identified as legitimate.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False Positives (119):</a:t>
            </a:r>
            <a:r>
              <a:rPr lang="en-US"/>
              <a:t> Legit merchants incorrectly flagged as fraud (false alarms).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False Negatives (207):</a:t>
            </a:r>
            <a:r>
              <a:rPr lang="en-US"/>
              <a:t> Fraudulent merchants missed (model failed to detect).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True Positives (242):</a:t>
            </a:r>
            <a:r>
              <a:rPr lang="en-US"/>
              <a:t> Fraudulent merchants correctly flagged as fraud.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Performance Metrics (below the matrix)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Metric		Legit	Fraud	Explanation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Precision       		 </a:t>
            </a:r>
            <a:r>
              <a:rPr lang="en-US"/>
              <a:t>0.97                   0.67                For fraud, 67% of merchants flagged as fraud were actually fraudulent.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Recall (Sensitivity)	</a:t>
            </a:r>
            <a:r>
              <a:rPr lang="en-US"/>
              <a:t>0.98	  0.54	 The model detected 54% of all actual frauds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F1-score		</a:t>
            </a:r>
            <a:r>
              <a:rPr lang="en-US"/>
              <a:t>0.97	  0.60	 Balanced measure of precision and recall — moderate strength for fraud class.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Global metrics: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Accuracy:</a:t>
            </a:r>
            <a:r>
              <a:rPr lang="en-US"/>
              <a:t> 0.95 → 95% of total predictions correct (heavily driven by the large legit population).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Macro Avg (0.79 F1)</a:t>
            </a:r>
            <a:r>
              <a:rPr lang="en-US"/>
              <a:t> → Balanced performance across both classes.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Weighted Avg (0.95 F1)</a:t>
            </a:r>
            <a:r>
              <a:rPr lang="en-US"/>
              <a:t> → Weighted by class size; high because legit dominates.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3. What this means at Threshold = 0.30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threshold of 0.30 (i.e., merchants with predicted fraud probability ≥ 0.3 are flagged) provides a </a:t>
            </a:r>
            <a:r>
              <a:rPr b="1" lang="en-US"/>
              <a:t>good precision</a:t>
            </a:r>
            <a:r>
              <a:rPr lang="en-US"/>
              <a:t> (few false alarms) but </a:t>
            </a:r>
            <a:r>
              <a:rPr b="1" lang="en-US"/>
              <a:t>moderate recall</a:t>
            </a:r>
            <a:r>
              <a:rPr lang="en-US"/>
              <a:t> (some frauds still slip through).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Lowering the threshold further (e.g., to 0.25) would likely </a:t>
            </a:r>
            <a:r>
              <a:rPr b="1" lang="en-US"/>
              <a:t>increase recall</a:t>
            </a:r>
            <a:r>
              <a:rPr lang="en-US"/>
              <a:t> (catch more fraud) but </a:t>
            </a:r>
            <a:r>
              <a:rPr b="1" lang="en-US"/>
              <a:t>reduce precision</a:t>
            </a:r>
            <a:r>
              <a:rPr lang="en-US"/>
              <a:t> (more false alerts).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So, this threshold reflects a </a:t>
            </a:r>
            <a:r>
              <a:rPr b="1" lang="en-US"/>
              <a:t>business trade-off</a:t>
            </a:r>
            <a:r>
              <a:rPr lang="en-US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5" name="Google Shape;655;p28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9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70" name="Google Shape;670;p29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3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n-US"/>
              <a:t>Question (Pipeline management )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32" name="Google Shape;132;p3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0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0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1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1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2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32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6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about synchrpony</a:t>
            </a:r>
            <a:endParaRPr/>
          </a:p>
        </p:txBody>
      </p:sp>
      <p:sp>
        <p:nvSpPr>
          <p:cNvPr id="208" name="Google Shape;208;p6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7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7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8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RMSE metric derivation</a:t>
            </a:r>
            <a:endParaRPr/>
          </a:p>
        </p:txBody>
      </p:sp>
      <p:sp>
        <p:nvSpPr>
          <p:cNvPr id="229" name="Google Shape;229;p8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9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Relationship Id="rId5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5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10" Type="http://schemas.openxmlformats.org/officeDocument/2006/relationships/image" Target="../media/image44.png"/><Relationship Id="rId9" Type="http://schemas.openxmlformats.org/officeDocument/2006/relationships/image" Target="../media/image48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Relationship Id="rId7" Type="http://schemas.openxmlformats.org/officeDocument/2006/relationships/image" Target="../media/image49.png"/><Relationship Id="rId8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75.png"/><Relationship Id="rId22" Type="http://schemas.openxmlformats.org/officeDocument/2006/relationships/image" Target="../media/image73.png"/><Relationship Id="rId21" Type="http://schemas.openxmlformats.org/officeDocument/2006/relationships/image" Target="../media/image65.png"/><Relationship Id="rId24" Type="http://schemas.openxmlformats.org/officeDocument/2006/relationships/image" Target="../media/image64.png"/><Relationship Id="rId23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Relationship Id="rId9" Type="http://schemas.openxmlformats.org/officeDocument/2006/relationships/image" Target="../media/image43.png"/><Relationship Id="rId25" Type="http://schemas.openxmlformats.org/officeDocument/2006/relationships/image" Target="../media/image68.png"/><Relationship Id="rId5" Type="http://schemas.openxmlformats.org/officeDocument/2006/relationships/image" Target="../media/image39.png"/><Relationship Id="rId6" Type="http://schemas.openxmlformats.org/officeDocument/2006/relationships/image" Target="../media/image58.png"/><Relationship Id="rId7" Type="http://schemas.openxmlformats.org/officeDocument/2006/relationships/image" Target="../media/image41.png"/><Relationship Id="rId8" Type="http://schemas.openxmlformats.org/officeDocument/2006/relationships/image" Target="../media/image56.png"/><Relationship Id="rId11" Type="http://schemas.openxmlformats.org/officeDocument/2006/relationships/image" Target="../media/image52.png"/><Relationship Id="rId10" Type="http://schemas.openxmlformats.org/officeDocument/2006/relationships/image" Target="../media/image62.png"/><Relationship Id="rId13" Type="http://schemas.openxmlformats.org/officeDocument/2006/relationships/image" Target="../media/image78.png"/><Relationship Id="rId12" Type="http://schemas.openxmlformats.org/officeDocument/2006/relationships/image" Target="../media/image54.png"/><Relationship Id="rId15" Type="http://schemas.openxmlformats.org/officeDocument/2006/relationships/image" Target="../media/image71.png"/><Relationship Id="rId14" Type="http://schemas.openxmlformats.org/officeDocument/2006/relationships/image" Target="../media/image74.png"/><Relationship Id="rId17" Type="http://schemas.openxmlformats.org/officeDocument/2006/relationships/image" Target="../media/image81.png"/><Relationship Id="rId16" Type="http://schemas.openxmlformats.org/officeDocument/2006/relationships/image" Target="../media/image61.png"/><Relationship Id="rId19" Type="http://schemas.openxmlformats.org/officeDocument/2006/relationships/image" Target="../media/image72.png"/><Relationship Id="rId18" Type="http://schemas.openxmlformats.org/officeDocument/2006/relationships/image" Target="../media/image6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Relationship Id="rId5" Type="http://schemas.openxmlformats.org/officeDocument/2006/relationships/image" Target="../media/image67.png"/><Relationship Id="rId6" Type="http://schemas.openxmlformats.org/officeDocument/2006/relationships/image" Target="../media/image9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7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93.png"/><Relationship Id="rId5" Type="http://schemas.openxmlformats.org/officeDocument/2006/relationships/image" Target="../media/image66.png"/><Relationship Id="rId6" Type="http://schemas.openxmlformats.org/officeDocument/2006/relationships/image" Target="../media/image82.png"/><Relationship Id="rId7" Type="http://schemas.openxmlformats.org/officeDocument/2006/relationships/image" Target="../media/image84.png"/><Relationship Id="rId8" Type="http://schemas.openxmlformats.org/officeDocument/2006/relationships/image" Target="../media/image80.png"/><Relationship Id="rId11" Type="http://schemas.openxmlformats.org/officeDocument/2006/relationships/image" Target="../media/image94.png"/><Relationship Id="rId10" Type="http://schemas.openxmlformats.org/officeDocument/2006/relationships/image" Target="../media/image8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85.png"/><Relationship Id="rId6" Type="http://schemas.openxmlformats.org/officeDocument/2006/relationships/image" Target="../media/image8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97.png"/><Relationship Id="rId6" Type="http://schemas.openxmlformats.org/officeDocument/2006/relationships/image" Target="../media/image103.png"/><Relationship Id="rId7" Type="http://schemas.openxmlformats.org/officeDocument/2006/relationships/image" Target="../media/image9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86.png"/><Relationship Id="rId6" Type="http://schemas.openxmlformats.org/officeDocument/2006/relationships/image" Target="../media/image9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15.png"/><Relationship Id="rId8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86.png"/><Relationship Id="rId6" Type="http://schemas.openxmlformats.org/officeDocument/2006/relationships/image" Target="../media/image10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86.png"/><Relationship Id="rId6" Type="http://schemas.openxmlformats.org/officeDocument/2006/relationships/image" Target="../media/image1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90.png"/><Relationship Id="rId9" Type="http://schemas.openxmlformats.org/officeDocument/2006/relationships/image" Target="../media/image3.png"/><Relationship Id="rId5" Type="http://schemas.openxmlformats.org/officeDocument/2006/relationships/image" Target="../media/image102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98.png"/><Relationship Id="rId6" Type="http://schemas.openxmlformats.org/officeDocument/2006/relationships/image" Target="../media/image9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9.png"/><Relationship Id="rId5" Type="http://schemas.openxmlformats.org/officeDocument/2006/relationships/image" Target="../media/image35.png"/><Relationship Id="rId6" Type="http://schemas.openxmlformats.org/officeDocument/2006/relationships/image" Target="../media/image101.png"/><Relationship Id="rId7" Type="http://schemas.openxmlformats.org/officeDocument/2006/relationships/image" Target="../media/image95.png"/><Relationship Id="rId8" Type="http://schemas.openxmlformats.org/officeDocument/2006/relationships/image" Target="../media/image107.png"/><Relationship Id="rId11" Type="http://schemas.openxmlformats.org/officeDocument/2006/relationships/image" Target="../media/image118.png"/><Relationship Id="rId10" Type="http://schemas.openxmlformats.org/officeDocument/2006/relationships/image" Target="../media/image1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46.png"/><Relationship Id="rId9" Type="http://schemas.openxmlformats.org/officeDocument/2006/relationships/image" Target="../media/image21.png"/><Relationship Id="rId5" Type="http://schemas.openxmlformats.org/officeDocument/2006/relationships/image" Target="../media/image113.png"/><Relationship Id="rId6" Type="http://schemas.openxmlformats.org/officeDocument/2006/relationships/image" Target="../media/image116.png"/><Relationship Id="rId7" Type="http://schemas.openxmlformats.org/officeDocument/2006/relationships/image" Target="../media/image130.png"/><Relationship Id="rId8" Type="http://schemas.openxmlformats.org/officeDocument/2006/relationships/image" Target="../media/image112.png"/><Relationship Id="rId10" Type="http://schemas.openxmlformats.org/officeDocument/2006/relationships/image" Target="../media/image1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132.png"/><Relationship Id="rId5" Type="http://schemas.openxmlformats.org/officeDocument/2006/relationships/image" Target="../media/image1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132.png"/><Relationship Id="rId5" Type="http://schemas.openxmlformats.org/officeDocument/2006/relationships/image" Target="../media/image1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86.png"/><Relationship Id="rId6" Type="http://schemas.openxmlformats.org/officeDocument/2006/relationships/image" Target="../media/image123.png"/><Relationship Id="rId7" Type="http://schemas.openxmlformats.org/officeDocument/2006/relationships/image" Target="../media/image1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86.png"/><Relationship Id="rId6" Type="http://schemas.openxmlformats.org/officeDocument/2006/relationships/image" Target="../media/image1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Relationship Id="rId9" Type="http://schemas.openxmlformats.org/officeDocument/2006/relationships/image" Target="../media/image139.png"/><Relationship Id="rId5" Type="http://schemas.openxmlformats.org/officeDocument/2006/relationships/image" Target="../media/image125.png"/><Relationship Id="rId6" Type="http://schemas.openxmlformats.org/officeDocument/2006/relationships/image" Target="../media/image140.png"/><Relationship Id="rId7" Type="http://schemas.openxmlformats.org/officeDocument/2006/relationships/image" Target="../media/image126.png"/><Relationship Id="rId8" Type="http://schemas.openxmlformats.org/officeDocument/2006/relationships/image" Target="../media/image128.png"/><Relationship Id="rId11" Type="http://schemas.openxmlformats.org/officeDocument/2006/relationships/image" Target="../media/image152.png"/><Relationship Id="rId10" Type="http://schemas.openxmlformats.org/officeDocument/2006/relationships/image" Target="../media/image136.png"/><Relationship Id="rId13" Type="http://schemas.openxmlformats.org/officeDocument/2006/relationships/image" Target="../media/image137.png"/><Relationship Id="rId12" Type="http://schemas.openxmlformats.org/officeDocument/2006/relationships/image" Target="../media/image133.png"/><Relationship Id="rId15" Type="http://schemas.openxmlformats.org/officeDocument/2006/relationships/image" Target="../media/image155.png"/><Relationship Id="rId14" Type="http://schemas.openxmlformats.org/officeDocument/2006/relationships/image" Target="../media/image142.png"/><Relationship Id="rId17" Type="http://schemas.openxmlformats.org/officeDocument/2006/relationships/image" Target="../media/image149.png"/><Relationship Id="rId16" Type="http://schemas.openxmlformats.org/officeDocument/2006/relationships/image" Target="../media/image144.png"/><Relationship Id="rId19" Type="http://schemas.openxmlformats.org/officeDocument/2006/relationships/image" Target="../media/image158.png"/><Relationship Id="rId18" Type="http://schemas.openxmlformats.org/officeDocument/2006/relationships/image" Target="../media/image1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145.png"/><Relationship Id="rId9" Type="http://schemas.openxmlformats.org/officeDocument/2006/relationships/image" Target="../media/image154.png"/><Relationship Id="rId5" Type="http://schemas.openxmlformats.org/officeDocument/2006/relationships/image" Target="../media/image156.png"/><Relationship Id="rId6" Type="http://schemas.openxmlformats.org/officeDocument/2006/relationships/image" Target="../media/image147.png"/><Relationship Id="rId7" Type="http://schemas.openxmlformats.org/officeDocument/2006/relationships/image" Target="../media/image150.png"/><Relationship Id="rId8" Type="http://schemas.openxmlformats.org/officeDocument/2006/relationships/image" Target="../media/image1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20.jpg"/><Relationship Id="rId5" Type="http://schemas.openxmlformats.org/officeDocument/2006/relationships/image" Target="../media/image32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Relationship Id="rId5" Type="http://schemas.openxmlformats.org/officeDocument/2006/relationships/image" Target="../media/image51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Relationship Id="rId7" Type="http://schemas.openxmlformats.org/officeDocument/2006/relationships/image" Target="../media/image37.png"/><Relationship Id="rId8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58400" y="3200400"/>
            <a:ext cx="73152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" y="38100"/>
            <a:ext cx="9067800" cy="10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300" y="2536888"/>
            <a:ext cx="1097185" cy="109718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1782985" y="2208943"/>
            <a:ext cx="6900862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Isha Sharma’s expertise anchors the presentation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1945291" y="2663762"/>
            <a:ext cx="6738556" cy="66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Over 8 years blending finance, analytics, and data science to design innovative risk mitigation solutions</a:t>
            </a:r>
            <a:endParaRPr/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2985" y="2793587"/>
            <a:ext cx="64740" cy="6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4594955"/>
            <a:ext cx="1097185" cy="109718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1782985" y="4266914"/>
            <a:ext cx="6900862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Overview of fraud trends sets analytical context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1945291" y="4721733"/>
            <a:ext cx="6738556" cy="972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Leads with a strong foundation in analytics and fraud and risk detection strategies</a:t>
            </a:r>
            <a:endParaRPr/>
          </a:p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2985" y="4851559"/>
            <a:ext cx="64740" cy="6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5300" y="6652927"/>
            <a:ext cx="1097185" cy="1097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1782985" y="6324886"/>
            <a:ext cx="6900862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Visuals establish credibility and frame discussion</a:t>
            </a:r>
            <a:endParaRPr/>
          </a:p>
        </p:txBody>
      </p:sp>
      <p:sp>
        <p:nvSpPr>
          <p:cNvPr id="101" name="Google Shape;101;p1"/>
          <p:cNvSpPr txBox="1"/>
          <p:nvPr/>
        </p:nvSpPr>
        <p:spPr>
          <a:xfrm>
            <a:off x="1945291" y="6779704"/>
            <a:ext cx="6738556" cy="66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 images and trend graphs provide context essential for the detailed techniques ahead</a:t>
            </a:r>
            <a:endParaRPr/>
          </a:p>
        </p:txBody>
      </p:sp>
      <p:pic>
        <p:nvPicPr>
          <p:cNvPr id="102" name="Google Shape;102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2985" y="6909530"/>
            <a:ext cx="64740" cy="6474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 txBox="1"/>
          <p:nvPr/>
        </p:nvSpPr>
        <p:spPr>
          <a:xfrm>
            <a:off x="10058400" y="886873"/>
            <a:ext cx="7348538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452E5A"/>
                </a:solidFill>
                <a:latin typeface="Calibri"/>
                <a:ea typeface="Calibri"/>
                <a:cs typeface="Calibri"/>
                <a:sym typeface="Calibri"/>
              </a:rPr>
              <a:t>Unlocking Fraud Detection with Advanced Analytics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10058400" y="2438400"/>
            <a:ext cx="7348538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Introducing Isha Sharma and Data-Driven Risk Insights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889790"/>
            <a:ext cx="18383068" cy="1317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3627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0"/>
          <p:cNvSpPr txBox="1"/>
          <p:nvPr/>
        </p:nvSpPr>
        <p:spPr>
          <a:xfrm>
            <a:off x="6945924" y="241056"/>
            <a:ext cx="4586288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Prophet Model Strengths</a:t>
            </a:r>
            <a:endParaRPr/>
          </a:p>
        </p:txBody>
      </p:sp>
      <p:sp>
        <p:nvSpPr>
          <p:cNvPr id="273" name="Google Shape;273;p10"/>
          <p:cNvSpPr txBox="1"/>
          <p:nvPr/>
        </p:nvSpPr>
        <p:spPr>
          <a:xfrm>
            <a:off x="7311009" y="909139"/>
            <a:ext cx="4262438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Captures multiple seasonality components effectively</a:t>
            </a:r>
            <a:endParaRPr/>
          </a:p>
        </p:txBody>
      </p:sp>
      <p:sp>
        <p:nvSpPr>
          <p:cNvPr id="274" name="Google Shape;274;p10"/>
          <p:cNvSpPr txBox="1"/>
          <p:nvPr/>
        </p:nvSpPr>
        <p:spPr>
          <a:xfrm>
            <a:off x="6887556" y="1061157"/>
            <a:ext cx="285940" cy="353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1.</a:t>
            </a:r>
            <a:endParaRPr/>
          </a:p>
        </p:txBody>
      </p:sp>
      <p:sp>
        <p:nvSpPr>
          <p:cNvPr id="275" name="Google Shape;275;p10"/>
          <p:cNvSpPr txBox="1"/>
          <p:nvPr/>
        </p:nvSpPr>
        <p:spPr>
          <a:xfrm>
            <a:off x="7311009" y="1853825"/>
            <a:ext cx="42624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Scales efficiently with large datasets</a:t>
            </a:r>
            <a:endParaRPr/>
          </a:p>
        </p:txBody>
      </p:sp>
      <p:sp>
        <p:nvSpPr>
          <p:cNvPr id="276" name="Google Shape;276;p10"/>
          <p:cNvSpPr txBox="1"/>
          <p:nvPr/>
        </p:nvSpPr>
        <p:spPr>
          <a:xfrm>
            <a:off x="6887556" y="1843920"/>
            <a:ext cx="285940" cy="353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2.</a:t>
            </a:r>
            <a:endParaRPr/>
          </a:p>
        </p:txBody>
      </p:sp>
      <p:sp>
        <p:nvSpPr>
          <p:cNvPr id="277" name="Google Shape;277;p10"/>
          <p:cNvSpPr txBox="1"/>
          <p:nvPr/>
        </p:nvSpPr>
        <p:spPr>
          <a:xfrm>
            <a:off x="7311009" y="2504268"/>
            <a:ext cx="4262438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Provides clear interpretability, aiding practical fraud analytics</a:t>
            </a:r>
            <a:endParaRPr/>
          </a:p>
        </p:txBody>
      </p:sp>
      <p:sp>
        <p:nvSpPr>
          <p:cNvPr id="278" name="Google Shape;278;p10"/>
          <p:cNvSpPr txBox="1"/>
          <p:nvPr/>
        </p:nvSpPr>
        <p:spPr>
          <a:xfrm>
            <a:off x="6887556" y="2507389"/>
            <a:ext cx="285940" cy="353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3.</a:t>
            </a:r>
            <a:endParaRPr/>
          </a:p>
        </p:txBody>
      </p:sp>
      <p:sp>
        <p:nvSpPr>
          <p:cNvPr id="279" name="Google Shape;279;p10"/>
          <p:cNvSpPr txBox="1"/>
          <p:nvPr/>
        </p:nvSpPr>
        <p:spPr>
          <a:xfrm>
            <a:off x="7311009" y="3324126"/>
            <a:ext cx="4262438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Supports continuous financial risk monitoring at large scales</a:t>
            </a:r>
            <a:endParaRPr/>
          </a:p>
        </p:txBody>
      </p:sp>
      <p:sp>
        <p:nvSpPr>
          <p:cNvPr id="280" name="Google Shape;280;p10"/>
          <p:cNvSpPr txBox="1"/>
          <p:nvPr/>
        </p:nvSpPr>
        <p:spPr>
          <a:xfrm>
            <a:off x="6887556" y="3324126"/>
            <a:ext cx="285940" cy="353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4.</a:t>
            </a:r>
            <a:endParaRPr/>
          </a:p>
        </p:txBody>
      </p:sp>
      <p:pic>
        <p:nvPicPr>
          <p:cNvPr id="281" name="Google Shape;28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39955" y="436318"/>
            <a:ext cx="19050" cy="4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0"/>
          <p:cNvSpPr txBox="1"/>
          <p:nvPr/>
        </p:nvSpPr>
        <p:spPr>
          <a:xfrm>
            <a:off x="12358688" y="271096"/>
            <a:ext cx="4586288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Model Limitations &amp; Impact</a:t>
            </a:r>
            <a:endParaRPr/>
          </a:p>
        </p:txBody>
      </p:sp>
      <p:sp>
        <p:nvSpPr>
          <p:cNvPr id="283" name="Google Shape;283;p10"/>
          <p:cNvSpPr txBox="1"/>
          <p:nvPr/>
        </p:nvSpPr>
        <p:spPr>
          <a:xfrm>
            <a:off x="12992283" y="909139"/>
            <a:ext cx="4262438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Struggles with complex fraud patterns driven by abrupt external or non-temporal factors</a:t>
            </a:r>
            <a:endParaRPr/>
          </a:p>
        </p:txBody>
      </p:sp>
      <p:sp>
        <p:nvSpPr>
          <p:cNvPr id="284" name="Google Shape;284;p10"/>
          <p:cNvSpPr txBox="1"/>
          <p:nvPr/>
        </p:nvSpPr>
        <p:spPr>
          <a:xfrm>
            <a:off x="12606725" y="1061157"/>
            <a:ext cx="285940" cy="353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1.</a:t>
            </a:r>
            <a:endParaRPr/>
          </a:p>
        </p:txBody>
      </p:sp>
      <p:sp>
        <p:nvSpPr>
          <p:cNvPr id="285" name="Google Shape;285;p10"/>
          <p:cNvSpPr txBox="1"/>
          <p:nvPr/>
        </p:nvSpPr>
        <p:spPr>
          <a:xfrm>
            <a:off x="12992283" y="2137732"/>
            <a:ext cx="4262438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Misses anomalies from sudden shifts without integrating other detection methods</a:t>
            </a:r>
            <a:endParaRPr/>
          </a:p>
        </p:txBody>
      </p:sp>
      <p:sp>
        <p:nvSpPr>
          <p:cNvPr id="286" name="Google Shape;286;p10"/>
          <p:cNvSpPr txBox="1"/>
          <p:nvPr/>
        </p:nvSpPr>
        <p:spPr>
          <a:xfrm>
            <a:off x="12606725" y="2137732"/>
            <a:ext cx="285940" cy="353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2.</a:t>
            </a:r>
            <a:endParaRPr/>
          </a:p>
        </p:txBody>
      </p:sp>
      <p:sp>
        <p:nvSpPr>
          <p:cNvPr id="287" name="Google Shape;287;p10"/>
          <p:cNvSpPr txBox="1"/>
          <p:nvPr/>
        </p:nvSpPr>
        <p:spPr>
          <a:xfrm>
            <a:off x="12892665" y="3282018"/>
            <a:ext cx="4262438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Limits comprehensive fraud identification when used standalone</a:t>
            </a:r>
            <a:endParaRPr/>
          </a:p>
        </p:txBody>
      </p:sp>
      <p:sp>
        <p:nvSpPr>
          <p:cNvPr id="288" name="Google Shape;288;p10"/>
          <p:cNvSpPr txBox="1"/>
          <p:nvPr/>
        </p:nvSpPr>
        <p:spPr>
          <a:xfrm>
            <a:off x="12559191" y="3324125"/>
            <a:ext cx="285940" cy="353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3.</a:t>
            </a:r>
            <a:endParaRPr/>
          </a:p>
        </p:txBody>
      </p:sp>
      <p:sp>
        <p:nvSpPr>
          <p:cNvPr id="289" name="Google Shape;289;p10"/>
          <p:cNvSpPr txBox="1"/>
          <p:nvPr/>
        </p:nvSpPr>
        <p:spPr>
          <a:xfrm>
            <a:off x="12892665" y="4146628"/>
            <a:ext cx="42624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Financial stakes highlighted by million dollar ticket size, underlining need to improve detection</a:t>
            </a:r>
            <a:endParaRPr/>
          </a:p>
        </p:txBody>
      </p:sp>
      <p:sp>
        <p:nvSpPr>
          <p:cNvPr id="290" name="Google Shape;290;p10"/>
          <p:cNvSpPr txBox="1"/>
          <p:nvPr/>
        </p:nvSpPr>
        <p:spPr>
          <a:xfrm>
            <a:off x="12559191" y="4146628"/>
            <a:ext cx="285940" cy="353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4.</a:t>
            </a:r>
            <a:endParaRPr/>
          </a:p>
        </p:txBody>
      </p:sp>
      <p:sp>
        <p:nvSpPr>
          <p:cNvPr id="291" name="Google Shape;291;p10"/>
          <p:cNvSpPr txBox="1"/>
          <p:nvPr/>
        </p:nvSpPr>
        <p:spPr>
          <a:xfrm>
            <a:off x="952500" y="886873"/>
            <a:ext cx="4491038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Prophet Model: Strengths and Limitations in Fraud Detection</a:t>
            </a:r>
            <a:endParaRPr/>
          </a:p>
        </p:txBody>
      </p:sp>
      <p:sp>
        <p:nvSpPr>
          <p:cNvPr id="292" name="Google Shape;292;p10"/>
          <p:cNvSpPr txBox="1"/>
          <p:nvPr/>
        </p:nvSpPr>
        <p:spPr>
          <a:xfrm>
            <a:off x="935825" y="4723050"/>
            <a:ext cx="44910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Balancing scalability, interpretability, and detection challenges in high-stakes environments</a:t>
            </a:r>
            <a:endParaRPr/>
          </a:p>
        </p:txBody>
      </p:sp>
      <p:sp>
        <p:nvSpPr>
          <p:cNvPr id="293" name="Google Shape;293;p10"/>
          <p:cNvSpPr txBox="1"/>
          <p:nvPr/>
        </p:nvSpPr>
        <p:spPr>
          <a:xfrm>
            <a:off x="6945924" y="5829165"/>
            <a:ext cx="42291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Business Impact</a:t>
            </a:r>
            <a:endParaRPr sz="4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p10"/>
          <p:cNvSpPr txBox="1"/>
          <p:nvPr/>
        </p:nvSpPr>
        <p:spPr>
          <a:xfrm>
            <a:off x="6945924" y="6763948"/>
            <a:ext cx="10128443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Delivered measurable client impact: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Prophet model integration helped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retain Synchrony Bank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one of our largest clients, by improving fraud-risk prediction accuracy and operational efficiency.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Enabled commercial expansion: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solution was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successfully marketed to multiple potential clients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a flagship capability, showcasing scalable fraud-detection and ROI benefits.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Generated multi-million-dollar revenue: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deployment and subsequent client adoptions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drove several million dollars in annual revenue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reinforcing the model’s strategic and financial value.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172200"/>
            <a:ext cx="4752975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43200" y="0"/>
            <a:ext cx="15544800" cy="74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400" y="914400"/>
            <a:ext cx="6172200" cy="8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1"/>
          <p:cNvSpPr txBox="1"/>
          <p:nvPr/>
        </p:nvSpPr>
        <p:spPr>
          <a:xfrm>
            <a:off x="7891210" y="1923692"/>
            <a:ext cx="94059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00"/>
              <a:buFont typeface="Inter"/>
              <a:buNone/>
            </a:pPr>
            <a:r>
              <a:rPr b="0" i="0" lang="en-US" sz="6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Payments Fraud Detection</a:t>
            </a:r>
            <a:r>
              <a:rPr lang="en-US" sz="6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&amp;</a:t>
            </a:r>
            <a:r>
              <a:rPr b="0" i="0" lang="en-US" sz="6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Strategy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1"/>
          <p:cNvSpPr txBox="1"/>
          <p:nvPr/>
        </p:nvSpPr>
        <p:spPr>
          <a:xfrm>
            <a:off x="8002806" y="6070030"/>
            <a:ext cx="9405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Evaluation of FraudHacq vendor to enhance fraud detection in merchant onboarding with data-driven financial ROI insights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0400" y="0"/>
            <a:ext cx="36576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443865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7300" y="478155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2"/>
          <p:cNvSpPr txBox="1"/>
          <p:nvPr/>
        </p:nvSpPr>
        <p:spPr>
          <a:xfrm>
            <a:off x="914400" y="6191250"/>
            <a:ext cx="2900362" cy="162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Fraudulent accounts cause significant financial loss through identity theft and account takeovers, impacting Intuit’s liability.</a:t>
            </a:r>
            <a:endParaRPr/>
          </a:p>
        </p:txBody>
      </p:sp>
      <p:pic>
        <p:nvPicPr>
          <p:cNvPr id="315" name="Google Shape;31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2920" y="443865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55820" y="478155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2"/>
          <p:cNvSpPr txBox="1"/>
          <p:nvPr/>
        </p:nvSpPr>
        <p:spPr>
          <a:xfrm>
            <a:off x="4312920" y="6191250"/>
            <a:ext cx="2900362" cy="162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Primary goal is early fraud detection during account opening to limit losses without hindering business growth.</a:t>
            </a:r>
            <a:endParaRPr/>
          </a:p>
        </p:txBody>
      </p:sp>
      <p:pic>
        <p:nvPicPr>
          <p:cNvPr id="318" name="Google Shape;31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1345" y="443865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54245" y="478155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2"/>
          <p:cNvSpPr txBox="1"/>
          <p:nvPr/>
        </p:nvSpPr>
        <p:spPr>
          <a:xfrm>
            <a:off x="7711345" y="6191250"/>
            <a:ext cx="2900362" cy="162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Graphs highlight the scale of fraud incidents and the mechanisms fraudsters use to exploit new accounts.</a:t>
            </a:r>
            <a:endParaRPr/>
          </a:p>
        </p:txBody>
      </p:sp>
      <p:pic>
        <p:nvPicPr>
          <p:cNvPr id="321" name="Google Shape;32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09865" y="443865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52765" y="478155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2"/>
          <p:cNvSpPr txBox="1"/>
          <p:nvPr/>
        </p:nvSpPr>
        <p:spPr>
          <a:xfrm>
            <a:off x="11109865" y="6191250"/>
            <a:ext cx="2900362" cy="1952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Strategic priorities emphasize balancing rapid onboarding with robust fraud controls to protect revenue and customer experience.</a:t>
            </a:r>
            <a:endParaRPr/>
          </a:p>
        </p:txBody>
      </p:sp>
      <p:pic>
        <p:nvPicPr>
          <p:cNvPr id="324" name="Google Shape;32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08385" y="443865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851285" y="478155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2"/>
          <p:cNvSpPr txBox="1"/>
          <p:nvPr/>
        </p:nvSpPr>
        <p:spPr>
          <a:xfrm>
            <a:off x="14508385" y="6191250"/>
            <a:ext cx="2900362" cy="162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Visuals clarify the fraud risk landscape and define objectives to guide vendor integration and risk management.</a:t>
            </a:r>
            <a:endParaRPr/>
          </a:p>
        </p:txBody>
      </p:sp>
      <p:sp>
        <p:nvSpPr>
          <p:cNvPr id="327" name="Google Shape;327;p12"/>
          <p:cNvSpPr txBox="1"/>
          <p:nvPr/>
        </p:nvSpPr>
        <p:spPr>
          <a:xfrm>
            <a:off x="914400" y="886873"/>
            <a:ext cx="1440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452E5A"/>
                </a:solidFill>
                <a:latin typeface="Inter"/>
                <a:ea typeface="Inter"/>
                <a:cs typeface="Inter"/>
                <a:sym typeface="Inter"/>
              </a:rPr>
              <a:t>Evaluation: Visualizing Fraud Risk and Goals</a:t>
            </a:r>
            <a:endParaRPr/>
          </a:p>
        </p:txBody>
      </p:sp>
      <p:sp>
        <p:nvSpPr>
          <p:cNvPr id="328" name="Google Shape;328;p12"/>
          <p:cNvSpPr txBox="1"/>
          <p:nvPr/>
        </p:nvSpPr>
        <p:spPr>
          <a:xfrm>
            <a:off x="914400" y="2362200"/>
            <a:ext cx="12682538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Understanding </a:t>
            </a: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fraud loss causes and onboarding risk mitigation </a:t>
            </a:r>
            <a:r>
              <a:rPr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for strategic action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3627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5200" y="914400"/>
            <a:ext cx="267652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933450"/>
            <a:ext cx="263842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3"/>
          <p:cNvSpPr txBox="1"/>
          <p:nvPr/>
        </p:nvSpPr>
        <p:spPr>
          <a:xfrm>
            <a:off x="8157972" y="1351693"/>
            <a:ext cx="9858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Metric</a:t>
            </a:r>
            <a:endParaRPr/>
          </a:p>
        </p:txBody>
      </p:sp>
      <p:pic>
        <p:nvPicPr>
          <p:cNvPr id="339" name="Google Shape;33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53330" y="914400"/>
            <a:ext cx="26193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53330" y="933450"/>
            <a:ext cx="25812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3"/>
          <p:cNvSpPr txBox="1"/>
          <p:nvPr/>
        </p:nvSpPr>
        <p:spPr>
          <a:xfrm>
            <a:off x="10766108" y="1351693"/>
            <a:ext cx="9858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Value</a:t>
            </a:r>
            <a:endParaRPr/>
          </a:p>
        </p:txBody>
      </p:sp>
      <p:pic>
        <p:nvPicPr>
          <p:cNvPr id="342" name="Google Shape;342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31176" y="914400"/>
            <a:ext cx="47910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531176" y="933450"/>
            <a:ext cx="47529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3"/>
          <p:cNvSpPr txBox="1"/>
          <p:nvPr/>
        </p:nvSpPr>
        <p:spPr>
          <a:xfrm>
            <a:off x="14433328" y="1351693"/>
            <a:ext cx="9858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Details</a:t>
            </a:r>
            <a:endParaRPr/>
          </a:p>
        </p:txBody>
      </p:sp>
      <p:pic>
        <p:nvPicPr>
          <p:cNvPr id="345" name="Google Shape;345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15200" y="2094309"/>
            <a:ext cx="267652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2113502"/>
            <a:ext cx="263842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3"/>
          <p:cNvSpPr txBox="1"/>
          <p:nvPr/>
        </p:nvSpPr>
        <p:spPr>
          <a:xfrm>
            <a:off x="7448550" y="2531745"/>
            <a:ext cx="240506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Total Applications</a:t>
            </a:r>
            <a:endParaRPr/>
          </a:p>
        </p:txBody>
      </p:sp>
      <p:pic>
        <p:nvPicPr>
          <p:cNvPr id="348" name="Google Shape;348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953330" y="2094309"/>
            <a:ext cx="26193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53434" y="2113502"/>
            <a:ext cx="25812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3"/>
          <p:cNvSpPr txBox="1"/>
          <p:nvPr/>
        </p:nvSpPr>
        <p:spPr>
          <a:xfrm>
            <a:off x="10086784" y="2531745"/>
            <a:ext cx="2347912" cy="30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21497</a:t>
            </a:r>
            <a:endParaRPr/>
          </a:p>
        </p:txBody>
      </p:sp>
      <p:pic>
        <p:nvPicPr>
          <p:cNvPr id="351" name="Google Shape;351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531176" y="2094309"/>
            <a:ext cx="47910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531280" y="2113502"/>
            <a:ext cx="47529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3"/>
          <p:cNvSpPr txBox="1"/>
          <p:nvPr/>
        </p:nvSpPr>
        <p:spPr>
          <a:xfrm>
            <a:off x="12664630" y="2531745"/>
            <a:ext cx="451961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Merchant dataset size analyzed</a:t>
            </a:r>
            <a:endParaRPr/>
          </a:p>
        </p:txBody>
      </p:sp>
      <p:pic>
        <p:nvPicPr>
          <p:cNvPr id="354" name="Google Shape;354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15200" y="3274504"/>
            <a:ext cx="267652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3293554"/>
            <a:ext cx="263842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3"/>
          <p:cNvSpPr txBox="1"/>
          <p:nvPr/>
        </p:nvSpPr>
        <p:spPr>
          <a:xfrm>
            <a:off x="7448550" y="3711797"/>
            <a:ext cx="240506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Fraud Rate</a:t>
            </a:r>
            <a:endParaRPr/>
          </a:p>
        </p:txBody>
      </p:sp>
      <p:pic>
        <p:nvPicPr>
          <p:cNvPr id="357" name="Google Shape;357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953434" y="3274504"/>
            <a:ext cx="26193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53434" y="3293554"/>
            <a:ext cx="25812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3"/>
          <p:cNvSpPr txBox="1"/>
          <p:nvPr/>
        </p:nvSpPr>
        <p:spPr>
          <a:xfrm>
            <a:off x="10086784" y="3711797"/>
            <a:ext cx="2347912" cy="30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6.96%</a:t>
            </a:r>
            <a:endParaRPr/>
          </a:p>
        </p:txBody>
      </p:sp>
      <p:pic>
        <p:nvPicPr>
          <p:cNvPr id="360" name="Google Shape;360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531280" y="3274504"/>
            <a:ext cx="47910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531280" y="3293554"/>
            <a:ext cx="47529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3"/>
          <p:cNvSpPr txBox="1"/>
          <p:nvPr/>
        </p:nvSpPr>
        <p:spPr>
          <a:xfrm>
            <a:off x="12664630" y="3711797"/>
            <a:ext cx="451961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Proportion of fraudulent applications</a:t>
            </a:r>
            <a:endParaRPr/>
          </a:p>
        </p:txBody>
      </p:sp>
      <p:pic>
        <p:nvPicPr>
          <p:cNvPr id="363" name="Google Shape;363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15200" y="4454557"/>
            <a:ext cx="267652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4473607"/>
            <a:ext cx="263842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3"/>
          <p:cNvSpPr txBox="1"/>
          <p:nvPr/>
        </p:nvSpPr>
        <p:spPr>
          <a:xfrm>
            <a:off x="7448550" y="4891850"/>
            <a:ext cx="240506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Risk Scores</a:t>
            </a:r>
            <a:endParaRPr/>
          </a:p>
        </p:txBody>
      </p:sp>
      <p:pic>
        <p:nvPicPr>
          <p:cNvPr id="366" name="Google Shape;366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953434" y="4454557"/>
            <a:ext cx="26193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53434" y="4473607"/>
            <a:ext cx="25812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3"/>
          <p:cNvSpPr txBox="1"/>
          <p:nvPr/>
        </p:nvSpPr>
        <p:spPr>
          <a:xfrm>
            <a:off x="10086784" y="4891850"/>
            <a:ext cx="234791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Internal risk scoring</a:t>
            </a:r>
            <a:endParaRPr/>
          </a:p>
        </p:txBody>
      </p:sp>
      <p:pic>
        <p:nvPicPr>
          <p:cNvPr id="369" name="Google Shape;369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531280" y="4454557"/>
            <a:ext cx="47910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531280" y="4473607"/>
            <a:ext cx="47529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3"/>
          <p:cNvSpPr txBox="1"/>
          <p:nvPr/>
        </p:nvSpPr>
        <p:spPr>
          <a:xfrm>
            <a:off x="12664630" y="4891850"/>
            <a:ext cx="451961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Used for assessing fraud likelihood</a:t>
            </a:r>
            <a:endParaRPr/>
          </a:p>
        </p:txBody>
      </p:sp>
      <p:pic>
        <p:nvPicPr>
          <p:cNvPr id="372" name="Google Shape;372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315200" y="5634484"/>
            <a:ext cx="267652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315200" y="5653534"/>
            <a:ext cx="263842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3"/>
          <p:cNvSpPr txBox="1"/>
          <p:nvPr/>
        </p:nvSpPr>
        <p:spPr>
          <a:xfrm>
            <a:off x="7448550" y="6223444"/>
            <a:ext cx="2405062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Vendor Features Count</a:t>
            </a:r>
            <a:endParaRPr/>
          </a:p>
        </p:txBody>
      </p:sp>
      <p:pic>
        <p:nvPicPr>
          <p:cNvPr id="375" name="Google Shape;375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953330" y="5634484"/>
            <a:ext cx="26193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953330" y="5653534"/>
            <a:ext cx="258127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3"/>
          <p:cNvSpPr txBox="1"/>
          <p:nvPr/>
        </p:nvSpPr>
        <p:spPr>
          <a:xfrm>
            <a:off x="10086784" y="6385655"/>
            <a:ext cx="234791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17</a:t>
            </a:r>
            <a:endParaRPr/>
          </a:p>
        </p:txBody>
      </p:sp>
      <p:pic>
        <p:nvPicPr>
          <p:cNvPr id="378" name="Google Shape;378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531176" y="5634484"/>
            <a:ext cx="47910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531176" y="5653534"/>
            <a:ext cx="475297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3"/>
          <p:cNvSpPr txBox="1"/>
          <p:nvPr/>
        </p:nvSpPr>
        <p:spPr>
          <a:xfrm>
            <a:off x="12664630" y="6223444"/>
            <a:ext cx="4519612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Includes phone ownership &amp; VoIP indicators</a:t>
            </a:r>
            <a:endParaRPr/>
          </a:p>
        </p:txBody>
      </p:sp>
      <p:pic>
        <p:nvPicPr>
          <p:cNvPr id="381" name="Google Shape;381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315200" y="7442150"/>
            <a:ext cx="267652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315200" y="7461200"/>
            <a:ext cx="263842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3"/>
          <p:cNvSpPr txBox="1"/>
          <p:nvPr/>
        </p:nvSpPr>
        <p:spPr>
          <a:xfrm>
            <a:off x="7413879" y="8052791"/>
            <a:ext cx="240506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Key Feature Types</a:t>
            </a:r>
            <a:endParaRPr/>
          </a:p>
        </p:txBody>
      </p:sp>
      <p:pic>
        <p:nvPicPr>
          <p:cNvPr id="384" name="Google Shape;384;p1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953330" y="7442150"/>
            <a:ext cx="261937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9953330" y="7461200"/>
            <a:ext cx="258127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3"/>
          <p:cNvSpPr txBox="1"/>
          <p:nvPr/>
        </p:nvSpPr>
        <p:spPr>
          <a:xfrm>
            <a:off x="10086784" y="8039957"/>
            <a:ext cx="2347912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Categorical &amp; Numeric</a:t>
            </a:r>
            <a:endParaRPr/>
          </a:p>
        </p:txBody>
      </p:sp>
      <p:pic>
        <p:nvPicPr>
          <p:cNvPr id="387" name="Google Shape;387;p1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531176" y="7442150"/>
            <a:ext cx="479107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627656" y="7305078"/>
            <a:ext cx="475297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3"/>
          <p:cNvSpPr txBox="1"/>
          <p:nvPr/>
        </p:nvSpPr>
        <p:spPr>
          <a:xfrm>
            <a:off x="12664630" y="8069046"/>
            <a:ext cx="451961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Phone indicators, risk scores, others</a:t>
            </a:r>
            <a:endParaRPr/>
          </a:p>
        </p:txBody>
      </p:sp>
      <p:sp>
        <p:nvSpPr>
          <p:cNvPr id="390" name="Google Shape;390;p13"/>
          <p:cNvSpPr txBox="1"/>
          <p:nvPr/>
        </p:nvSpPr>
        <p:spPr>
          <a:xfrm>
            <a:off x="952500" y="886873"/>
            <a:ext cx="4491038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Exploratory Data Analysis of Merchant Fraud Dataset</a:t>
            </a:r>
            <a:endParaRPr/>
          </a:p>
        </p:txBody>
      </p:sp>
      <p:sp>
        <p:nvSpPr>
          <p:cNvPr id="391" name="Google Shape;391;p13"/>
          <p:cNvSpPr txBox="1"/>
          <p:nvPr/>
        </p:nvSpPr>
        <p:spPr>
          <a:xfrm>
            <a:off x="952500" y="4337525"/>
            <a:ext cx="4491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Profiling 21,497 Applications with 6.96% Fraud Rate and 17 Key Features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3627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4"/>
          <p:cNvSpPr txBox="1"/>
          <p:nvPr/>
        </p:nvSpPr>
        <p:spPr>
          <a:xfrm>
            <a:off x="952500" y="886873"/>
            <a:ext cx="5443538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Exploratory Data Analysis</a:t>
            </a:r>
            <a:endParaRPr/>
          </a:p>
        </p:txBody>
      </p:sp>
      <p:sp>
        <p:nvSpPr>
          <p:cNvPr id="400" name="Google Shape;400;p14"/>
          <p:cNvSpPr txBox="1"/>
          <p:nvPr/>
        </p:nvSpPr>
        <p:spPr>
          <a:xfrm>
            <a:off x="952500" y="2438400"/>
            <a:ext cx="54435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Assessing Correlations and Missing Values</a:t>
            </a:r>
            <a:endParaRPr/>
          </a:p>
        </p:txBody>
      </p:sp>
      <p:pic>
        <p:nvPicPr>
          <p:cNvPr id="401" name="Google Shape;401;p14"/>
          <p:cNvPicPr preferRelativeResize="0"/>
          <p:nvPr/>
        </p:nvPicPr>
        <p:blipFill rotWithShape="1">
          <a:blip r:embed="rId5">
            <a:alphaModFix/>
          </a:blip>
          <a:srcRect b="1792" l="1205" r="6733" t="3358"/>
          <a:stretch/>
        </p:blipFill>
        <p:spPr>
          <a:xfrm>
            <a:off x="6919545" y="501162"/>
            <a:ext cx="9926517" cy="444011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4"/>
          <p:cNvSpPr txBox="1"/>
          <p:nvPr/>
        </p:nvSpPr>
        <p:spPr>
          <a:xfrm>
            <a:off x="0" y="8979948"/>
            <a:ext cx="6079880" cy="840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</a:pPr>
            <a:r>
              <a:rPr b="1" lang="en-US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Action taken: Encoded missing values as 'Unknown' to preserve signal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4"/>
          <p:cNvSpPr txBox="1"/>
          <p:nvPr/>
        </p:nvSpPr>
        <p:spPr>
          <a:xfrm>
            <a:off x="224203" y="3491228"/>
            <a:ext cx="6000751" cy="447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</a:pPr>
            <a:r>
              <a:rPr b="1"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Internal Scores:</a:t>
            </a:r>
            <a:r>
              <a:rPr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IdentityScore, EAScore, UWScore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4"/>
          <p:cNvSpPr txBox="1"/>
          <p:nvPr/>
        </p:nvSpPr>
        <p:spPr>
          <a:xfrm>
            <a:off x="224203" y="5003132"/>
            <a:ext cx="6000751" cy="123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</a:pPr>
            <a:r>
              <a:rPr b="1"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Vendor Features from FraudHacq:</a:t>
            </a:r>
            <a:r>
              <a:rPr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17 features including phone ownership, VoIP/MVNO usage, usage activity, and linkages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14"/>
          <p:cNvPicPr preferRelativeResize="0"/>
          <p:nvPr/>
        </p:nvPicPr>
        <p:blipFill rotWithShape="1">
          <a:blip r:embed="rId6">
            <a:alphaModFix/>
          </a:blip>
          <a:srcRect b="1477" l="0" r="1157" t="0"/>
          <a:stretch/>
        </p:blipFill>
        <p:spPr>
          <a:xfrm>
            <a:off x="7568345" y="5143500"/>
            <a:ext cx="8565540" cy="496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5"/>
          <p:cNvSpPr txBox="1"/>
          <p:nvPr/>
        </p:nvSpPr>
        <p:spPr>
          <a:xfrm>
            <a:off x="437600" y="501350"/>
            <a:ext cx="1772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452E5A"/>
                </a:solidFill>
                <a:latin typeface="Inter"/>
                <a:ea typeface="Inter"/>
                <a:cs typeface="Inter"/>
                <a:sym typeface="Inter"/>
              </a:rPr>
              <a:t>Assumption : Logistic Regression Establishes a Strong Fraud Baseline</a:t>
            </a:r>
            <a:endParaRPr/>
          </a:p>
        </p:txBody>
      </p:sp>
      <p:sp>
        <p:nvSpPr>
          <p:cNvPr id="413" name="Google Shape;413;p15"/>
          <p:cNvSpPr txBox="1"/>
          <p:nvPr/>
        </p:nvSpPr>
        <p:spPr>
          <a:xfrm>
            <a:off x="914400" y="2362200"/>
            <a:ext cx="12682538" cy="30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Interpretable model achieves </a:t>
            </a:r>
            <a:r>
              <a:rPr b="1" lang="en-US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AUC 0.848 </a:t>
            </a:r>
            <a:r>
              <a:rPr lang="en-US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capturing broad fraud signals from internal risk scores</a:t>
            </a:r>
            <a:endParaRPr/>
          </a:p>
        </p:txBody>
      </p:sp>
      <p:sp>
        <p:nvSpPr>
          <p:cNvPr id="414" name="Google Shape;414;p15"/>
          <p:cNvSpPr txBox="1"/>
          <p:nvPr/>
        </p:nvSpPr>
        <p:spPr>
          <a:xfrm>
            <a:off x="852854" y="2780792"/>
            <a:ext cx="9205546" cy="447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Leveraging Logistic Regression on Internal Data </a:t>
            </a:r>
            <a:r>
              <a:rPr b="0" i="0" lang="en-US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 Establish a Strong Foundation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751" y="3759681"/>
            <a:ext cx="6696075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5"/>
          <p:cNvSpPr txBox="1"/>
          <p:nvPr/>
        </p:nvSpPr>
        <p:spPr>
          <a:xfrm>
            <a:off x="8199193" y="4421592"/>
            <a:ext cx="923544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AUC = 0.848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means your model has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84.8% probability of ranking a random fraud case higher than a random good case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 logistic regression model has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discriminative power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fraud detection.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0400" y="0"/>
            <a:ext cx="36576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2552700"/>
            <a:ext cx="5181600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9200" y="2857500"/>
            <a:ext cx="45720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9200" y="2857500"/>
            <a:ext cx="457200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16"/>
          <p:cNvSpPr txBox="1"/>
          <p:nvPr/>
        </p:nvSpPr>
        <p:spPr>
          <a:xfrm>
            <a:off x="1219200" y="4095750"/>
            <a:ext cx="460533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Random Forest model uses </a:t>
            </a:r>
            <a:r>
              <a:rPr b="1"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300 trees</a:t>
            </a: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with max depth of 12  to analyze vendor data</a:t>
            </a:r>
            <a:endParaRPr/>
          </a:p>
        </p:txBody>
      </p:sp>
      <p:pic>
        <p:nvPicPr>
          <p:cNvPr id="428" name="Google Shape;42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3010" y="2552700"/>
            <a:ext cx="5181600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7810" y="2857500"/>
            <a:ext cx="45720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57810" y="2857500"/>
            <a:ext cx="457200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6"/>
          <p:cNvSpPr txBox="1"/>
          <p:nvPr/>
        </p:nvSpPr>
        <p:spPr>
          <a:xfrm>
            <a:off x="6857810" y="4095750"/>
            <a:ext cx="4605300" cy="12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 </a:t>
            </a:r>
            <a:r>
              <a:rPr b="1"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15 features</a:t>
            </a: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selected highlight critical fraud indicators from vendor signals</a:t>
            </a:r>
            <a:endParaRPr/>
          </a:p>
        </p:txBody>
      </p:sp>
      <p:pic>
        <p:nvPicPr>
          <p:cNvPr id="432" name="Google Shape;43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08383" y="2546726"/>
            <a:ext cx="5181600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96514" y="2803337"/>
            <a:ext cx="45720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96514" y="2803337"/>
            <a:ext cx="457200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6"/>
          <p:cNvSpPr txBox="1"/>
          <p:nvPr/>
        </p:nvSpPr>
        <p:spPr>
          <a:xfrm>
            <a:off x="12327731" y="4137401"/>
            <a:ext cx="4605300" cy="12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Enhanced model complements Logistic Regression baseline by incorporating richer data inputs</a:t>
            </a:r>
            <a:endParaRPr/>
          </a:p>
        </p:txBody>
      </p:sp>
      <p:sp>
        <p:nvSpPr>
          <p:cNvPr id="436" name="Google Shape;436;p16"/>
          <p:cNvSpPr txBox="1"/>
          <p:nvPr/>
        </p:nvSpPr>
        <p:spPr>
          <a:xfrm>
            <a:off x="11706959" y="6496050"/>
            <a:ext cx="414338" cy="3529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</a:t>
            </a:r>
            <a:endParaRPr/>
          </a:p>
        </p:txBody>
      </p:sp>
      <p:pic>
        <p:nvPicPr>
          <p:cNvPr id="437" name="Google Shape;43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3607" y="6052325"/>
            <a:ext cx="5181600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58407" y="6415088"/>
            <a:ext cx="45720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58407" y="6424335"/>
            <a:ext cx="457200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6"/>
          <p:cNvSpPr txBox="1"/>
          <p:nvPr/>
        </p:nvSpPr>
        <p:spPr>
          <a:xfrm>
            <a:off x="3825068" y="7561825"/>
            <a:ext cx="4605300" cy="17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Improved precision and recall metrics demonstrate better identification of fraudulent accounts</a:t>
            </a:r>
            <a:endParaRPr/>
          </a:p>
        </p:txBody>
      </p:sp>
      <p:pic>
        <p:nvPicPr>
          <p:cNvPr id="441" name="Google Shape;44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22431" y="6143625"/>
            <a:ext cx="5181600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27183" y="6415088"/>
            <a:ext cx="45720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210514" y="6405291"/>
            <a:ext cx="457200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16"/>
          <p:cNvSpPr txBox="1"/>
          <p:nvPr/>
        </p:nvSpPr>
        <p:spPr>
          <a:xfrm>
            <a:off x="10227183" y="7615374"/>
            <a:ext cx="4605300" cy="12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Visuals emphasize vendor data’s vital role in advancing model sophistication and results</a:t>
            </a:r>
            <a:endParaRPr/>
          </a:p>
        </p:txBody>
      </p:sp>
      <p:sp>
        <p:nvSpPr>
          <p:cNvPr id="445" name="Google Shape;445;p16"/>
          <p:cNvSpPr txBox="1"/>
          <p:nvPr/>
        </p:nvSpPr>
        <p:spPr>
          <a:xfrm>
            <a:off x="914400" y="876300"/>
            <a:ext cx="12682538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452E5A"/>
                </a:solidFill>
                <a:latin typeface="Inter"/>
                <a:ea typeface="Inter"/>
                <a:cs typeface="Inter"/>
                <a:sym typeface="Inter"/>
              </a:rPr>
              <a:t>Random Forest For Feature Selection</a:t>
            </a:r>
            <a:endParaRPr/>
          </a:p>
        </p:txBody>
      </p:sp>
      <p:sp>
        <p:nvSpPr>
          <p:cNvPr id="446" name="Google Shape;446;p16"/>
          <p:cNvSpPr txBox="1"/>
          <p:nvPr/>
        </p:nvSpPr>
        <p:spPr>
          <a:xfrm>
            <a:off x="914400" y="1676400"/>
            <a:ext cx="12682538" cy="30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Leveraging Vendor Data and Feature Selection for Higher Precision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0400" y="0"/>
            <a:ext cx="36576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17"/>
          <p:cNvSpPr txBox="1"/>
          <p:nvPr/>
        </p:nvSpPr>
        <p:spPr>
          <a:xfrm>
            <a:off x="914400" y="886875"/>
            <a:ext cx="1485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452E5A"/>
                </a:solidFill>
                <a:latin typeface="Inter"/>
                <a:ea typeface="Inter"/>
                <a:cs typeface="Inter"/>
                <a:sym typeface="Inter"/>
              </a:rPr>
              <a:t>Elevate Fraud Detection with Vendor-Enhanced Models</a:t>
            </a:r>
            <a:endParaRPr/>
          </a:p>
        </p:txBody>
      </p:sp>
      <p:sp>
        <p:nvSpPr>
          <p:cNvPr id="454" name="Google Shape;454;p17"/>
          <p:cNvSpPr txBox="1"/>
          <p:nvPr/>
        </p:nvSpPr>
        <p:spPr>
          <a:xfrm>
            <a:off x="914400" y="2362200"/>
            <a:ext cx="126825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E6E74"/>
                </a:solidFill>
                <a:latin typeface="Inter"/>
                <a:ea typeface="Inter"/>
                <a:cs typeface="Inter"/>
                <a:sym typeface="Inter"/>
              </a:rPr>
              <a:t>ROC and Precision-Recall curves show superior detection and precision across thresholds</a:t>
            </a:r>
            <a:endParaRPr/>
          </a:p>
        </p:txBody>
      </p:sp>
      <p:sp>
        <p:nvSpPr>
          <p:cNvPr id="455" name="Google Shape;455;p17"/>
          <p:cNvSpPr txBox="1"/>
          <p:nvPr/>
        </p:nvSpPr>
        <p:spPr>
          <a:xfrm>
            <a:off x="914400" y="3135821"/>
            <a:ext cx="14850208" cy="1229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Random Forest Model Leveraging Vendor Data Boosts Performance, using</a:t>
            </a:r>
            <a:r>
              <a:rPr lang="en-US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Random Forest  To  Select Important Features.</a:t>
            </a:r>
            <a:endParaRPr/>
          </a:p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Random Forest model configured with 300 trees and maximum depth of 12.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56" name="Google Shape;45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4575435"/>
            <a:ext cx="8932985" cy="53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7"/>
          <p:cNvPicPr preferRelativeResize="0"/>
          <p:nvPr/>
        </p:nvPicPr>
        <p:blipFill rotWithShape="1">
          <a:blip r:embed="rId6">
            <a:alphaModFix/>
          </a:blip>
          <a:srcRect b="2148" l="4955" r="3603" t="0"/>
          <a:stretch/>
        </p:blipFill>
        <p:spPr>
          <a:xfrm>
            <a:off x="10673862" y="4180085"/>
            <a:ext cx="7447084" cy="559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0400" y="0"/>
            <a:ext cx="36576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18"/>
          <p:cNvSpPr txBox="1"/>
          <p:nvPr/>
        </p:nvSpPr>
        <p:spPr>
          <a:xfrm>
            <a:off x="817685" y="90745"/>
            <a:ext cx="12682538" cy="648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452E5A"/>
                </a:solidFill>
                <a:latin typeface="Inter"/>
                <a:ea typeface="Inter"/>
                <a:cs typeface="Inter"/>
                <a:sym typeface="Inter"/>
              </a:rPr>
              <a:t>Logistic Regression on Vendor + Internal</a:t>
            </a:r>
            <a:endParaRPr/>
          </a:p>
        </p:txBody>
      </p:sp>
      <p:sp>
        <p:nvSpPr>
          <p:cNvPr id="466" name="Google Shape;466;p18"/>
          <p:cNvSpPr txBox="1"/>
          <p:nvPr/>
        </p:nvSpPr>
        <p:spPr>
          <a:xfrm>
            <a:off x="817685" y="970269"/>
            <a:ext cx="12682538" cy="336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1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Vendor Data Outperforms Internal Model</a:t>
            </a:r>
            <a:endParaRPr/>
          </a:p>
        </p:txBody>
      </p:sp>
      <p:pic>
        <p:nvPicPr>
          <p:cNvPr id="467" name="Google Shape;46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915" y="1506814"/>
            <a:ext cx="6812000" cy="38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915" y="5546194"/>
            <a:ext cx="6896100" cy="44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8"/>
          <p:cNvPicPr preferRelativeResize="0"/>
          <p:nvPr/>
        </p:nvPicPr>
        <p:blipFill rotWithShape="1">
          <a:blip r:embed="rId7">
            <a:alphaModFix/>
          </a:blip>
          <a:srcRect b="1827" l="1390" r="0" t="0"/>
          <a:stretch/>
        </p:blipFill>
        <p:spPr>
          <a:xfrm>
            <a:off x="8027377" y="1506814"/>
            <a:ext cx="6603023" cy="450712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18"/>
          <p:cNvSpPr txBox="1"/>
          <p:nvPr/>
        </p:nvSpPr>
        <p:spPr>
          <a:xfrm>
            <a:off x="7417776" y="6465647"/>
            <a:ext cx="107736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Vendor ROC curve (Orange) outperforms (blue) across all thresholds.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Vendor achieves higher precision than Internal at every recall level in Precision-Recall analysis.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AUC = 0.892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— meaning the model can correctly rank a random fraudulent merchant above a random legitimate one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89.2 %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time.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an improvement from your earlier internal model’s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AUC = 0.848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showing that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selection increased predictive power by ~4.4 percentage points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Implication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higher AUC, you can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catch more frauds at the same false-positive rate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false alerts for the same recall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Practically, that translates to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manual review costs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fewer false declines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merchant experience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0999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0400" y="0"/>
            <a:ext cx="36576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19"/>
          <p:cNvSpPr txBox="1"/>
          <p:nvPr/>
        </p:nvSpPr>
        <p:spPr>
          <a:xfrm>
            <a:off x="2406396" y="3235071"/>
            <a:ext cx="9858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Decision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9"/>
          <p:cNvSpPr txBox="1"/>
          <p:nvPr/>
        </p:nvSpPr>
        <p:spPr>
          <a:xfrm>
            <a:off x="10279380" y="3235071"/>
            <a:ext cx="9858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Fraud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9"/>
          <p:cNvSpPr txBox="1"/>
          <p:nvPr/>
        </p:nvSpPr>
        <p:spPr>
          <a:xfrm>
            <a:off x="14432470" y="3235071"/>
            <a:ext cx="11763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Fraud Rate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Google Shape;48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5912644"/>
            <a:ext cx="393382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7384" y="5912644"/>
            <a:ext cx="3933825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19"/>
          <p:cNvSpPr txBox="1"/>
          <p:nvPr/>
        </p:nvSpPr>
        <p:spPr>
          <a:xfrm>
            <a:off x="914400" y="410137"/>
            <a:ext cx="12682538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452E5A"/>
              </a:buClr>
              <a:buSzPts val="4200"/>
              <a:buFont typeface="Inter"/>
              <a:buNone/>
            </a:pPr>
            <a:r>
              <a:rPr b="0" i="0" lang="en-US" sz="4200" u="none" cap="none" strike="noStrike">
                <a:solidFill>
                  <a:srgbClr val="452E5A"/>
                </a:solidFill>
                <a:latin typeface="Inter"/>
                <a:ea typeface="Inter"/>
                <a:cs typeface="Inter"/>
                <a:sym typeface="Inter"/>
              </a:rPr>
              <a:t>Designing Effective Decision Rules for Fraud Risk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9"/>
          <p:cNvSpPr txBox="1"/>
          <p:nvPr/>
        </p:nvSpPr>
        <p:spPr>
          <a:xfrm>
            <a:off x="914400" y="1344149"/>
            <a:ext cx="12682538" cy="393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Detailed Analysis of Decision Outcomes and Fraud Rates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5" name="Google Shape;485;p19"/>
          <p:cNvPicPr preferRelativeResize="0"/>
          <p:nvPr/>
        </p:nvPicPr>
        <p:blipFill rotWithShape="1">
          <a:blip r:embed="rId6">
            <a:alphaModFix/>
          </a:blip>
          <a:srcRect b="0" l="1682" r="0" t="2269"/>
          <a:stretch/>
        </p:blipFill>
        <p:spPr>
          <a:xfrm>
            <a:off x="0" y="2436385"/>
            <a:ext cx="11001449" cy="78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19"/>
          <p:cNvSpPr txBox="1"/>
          <p:nvPr/>
        </p:nvSpPr>
        <p:spPr>
          <a:xfrm>
            <a:off x="11001449" y="2424845"/>
            <a:ext cx="7134299" cy="6370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APPROVE: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large majority (5932) with very low fraud (≈3%) — your model approves most merchants safely.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DECLINE: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fewer in number, about half fraudulent — good targeting.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DECLINE_HIGH: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extremely high fraud 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≈86%)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 strongest signal; this threshold effectively captures high-risk merchants.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REVIEW: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moderate fraud rate 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≈25%)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 borderline cases needing human verification.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0400" y="0"/>
            <a:ext cx="36576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/>
          <p:nvPr/>
        </p:nvSpPr>
        <p:spPr>
          <a:xfrm>
            <a:off x="1009650" y="5102447"/>
            <a:ext cx="53292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452E5A"/>
                </a:solidFill>
                <a:latin typeface="Archivo"/>
                <a:ea typeface="Archivo"/>
                <a:cs typeface="Archivo"/>
                <a:sym typeface="Archivo"/>
              </a:rPr>
              <a:t>2018</a:t>
            </a:r>
            <a:endParaRPr/>
          </a:p>
        </p:txBody>
      </p:sp>
      <p:pic>
        <p:nvPicPr>
          <p:cNvPr id="112" name="Google Shape;11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650" y="6462522"/>
            <a:ext cx="52959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/>
        </p:nvSpPr>
        <p:spPr>
          <a:xfrm>
            <a:off x="1314450" y="6767322"/>
            <a:ext cx="4719638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Credit Risk Analyst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1314450" y="7260241"/>
            <a:ext cx="4719638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Built expertise in statistical modeling and risk assessment at the start of her career.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6496050" y="6346508"/>
            <a:ext cx="53292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452E5A"/>
                </a:solidFill>
                <a:latin typeface="Archivo"/>
                <a:ea typeface="Archivo"/>
                <a:cs typeface="Archivo"/>
                <a:sym typeface="Archivo"/>
              </a:rPr>
              <a:t>2022</a:t>
            </a:r>
            <a:endParaRPr/>
          </a:p>
        </p:txBody>
      </p:sp>
      <p:pic>
        <p:nvPicPr>
          <p:cNvPr id="116" name="Google Shape;11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6050" y="3355753"/>
            <a:ext cx="52959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 txBox="1"/>
          <p:nvPr/>
        </p:nvSpPr>
        <p:spPr>
          <a:xfrm>
            <a:off x="6800850" y="4748689"/>
            <a:ext cx="4719638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Advanced Data Science Studies</a:t>
            </a:r>
            <a:endParaRPr/>
          </a:p>
        </p:txBody>
      </p:sp>
      <p:sp>
        <p:nvSpPr>
          <p:cNvPr id="118" name="Google Shape;118;p2"/>
          <p:cNvSpPr txBox="1"/>
          <p:nvPr/>
        </p:nvSpPr>
        <p:spPr>
          <a:xfrm>
            <a:off x="6800850" y="3660553"/>
            <a:ext cx="4719638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Expanded knowledge with machine learning and data science to enhance analytical capabilities.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11982450" y="5102447"/>
            <a:ext cx="53292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452E5A"/>
                </a:solidFill>
                <a:latin typeface="Archivo"/>
                <a:ea typeface="Archivo"/>
                <a:cs typeface="Archivo"/>
                <a:sym typeface="Archivo"/>
              </a:rPr>
              <a:t>2024</a:t>
            </a:r>
            <a:endParaRPr/>
          </a:p>
        </p:txBody>
      </p:sp>
      <p:pic>
        <p:nvPicPr>
          <p:cNvPr id="120" name="Google Shape;12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82450" y="6462522"/>
            <a:ext cx="52959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"/>
          <p:cNvSpPr txBox="1"/>
          <p:nvPr/>
        </p:nvSpPr>
        <p:spPr>
          <a:xfrm>
            <a:off x="12287250" y="6767322"/>
            <a:ext cx="4719638" cy="3529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Fraud Detection </a:t>
            </a:r>
            <a:endParaRPr/>
          </a:p>
        </p:txBody>
      </p:sp>
      <p:sp>
        <p:nvSpPr>
          <p:cNvPr id="122" name="Google Shape;122;p2"/>
          <p:cNvSpPr txBox="1"/>
          <p:nvPr/>
        </p:nvSpPr>
        <p:spPr>
          <a:xfrm>
            <a:off x="12287250" y="7260241"/>
            <a:ext cx="4719638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Integrated finance expertise and data science innovations to spearhead fraud analytics initiatives.</a:t>
            </a:r>
            <a:endParaRPr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4900" y="5929312"/>
            <a:ext cx="1087755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9650" y="5848350"/>
            <a:ext cx="1905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96050" y="5848350"/>
            <a:ext cx="1905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982450" y="5848350"/>
            <a:ext cx="19050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"/>
          <p:cNvSpPr txBox="1"/>
          <p:nvPr/>
        </p:nvSpPr>
        <p:spPr>
          <a:xfrm>
            <a:off x="914400" y="876300"/>
            <a:ext cx="12682538" cy="661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452E5A"/>
                </a:solidFill>
                <a:latin typeface="Calibri"/>
                <a:ea typeface="Calibri"/>
                <a:cs typeface="Calibri"/>
                <a:sym typeface="Calibri"/>
              </a:rPr>
              <a:t>Isha Sharma’s Professional Journey</a:t>
            </a:r>
            <a:endParaRPr/>
          </a:p>
        </p:txBody>
      </p:sp>
      <p:sp>
        <p:nvSpPr>
          <p:cNvPr id="128" name="Google Shape;128;p2"/>
          <p:cNvSpPr txBox="1"/>
          <p:nvPr/>
        </p:nvSpPr>
        <p:spPr>
          <a:xfrm>
            <a:off x="914400" y="1676400"/>
            <a:ext cx="12682538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foundational finance roles to leading fraud detection with advanced data science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4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0400" y="0"/>
            <a:ext cx="36576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0"/>
          <p:cNvSpPr txBox="1"/>
          <p:nvPr/>
        </p:nvSpPr>
        <p:spPr>
          <a:xfrm>
            <a:off x="2406396" y="3235071"/>
            <a:ext cx="9858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Decision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0"/>
          <p:cNvSpPr txBox="1"/>
          <p:nvPr/>
        </p:nvSpPr>
        <p:spPr>
          <a:xfrm>
            <a:off x="10279380" y="3235071"/>
            <a:ext cx="9858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Fraud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0"/>
          <p:cNvSpPr txBox="1"/>
          <p:nvPr/>
        </p:nvSpPr>
        <p:spPr>
          <a:xfrm>
            <a:off x="14432470" y="3235071"/>
            <a:ext cx="11763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Fraud Rate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7" name="Google Shape;49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5912644"/>
            <a:ext cx="393382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7384" y="5912644"/>
            <a:ext cx="3933825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0"/>
          <p:cNvSpPr txBox="1"/>
          <p:nvPr/>
        </p:nvSpPr>
        <p:spPr>
          <a:xfrm>
            <a:off x="914400" y="876300"/>
            <a:ext cx="12682538" cy="827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452E5A"/>
              </a:buClr>
              <a:buSzPts val="4200"/>
              <a:buFont typeface="Inter"/>
              <a:buNone/>
            </a:pPr>
            <a:r>
              <a:rPr lang="en-US" sz="4200">
                <a:solidFill>
                  <a:srgbClr val="452E5A"/>
                </a:solidFill>
                <a:latin typeface="Inter"/>
                <a:ea typeface="Inter"/>
                <a:cs typeface="Inter"/>
                <a:sym typeface="Inter"/>
              </a:rPr>
              <a:t>Model Performance Summary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0"/>
          <p:cNvSpPr txBox="1"/>
          <p:nvPr/>
        </p:nvSpPr>
        <p:spPr>
          <a:xfrm>
            <a:off x="914400" y="1676400"/>
            <a:ext cx="126825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6E6E74"/>
              </a:buClr>
              <a:buSzPts val="1800"/>
              <a:buFont typeface="Inter"/>
              <a:buNone/>
            </a:pPr>
            <a:r>
              <a:rPr b="0" i="0" lang="en-US" sz="1800" u="none" cap="none" strike="noStrike">
                <a:solidFill>
                  <a:srgbClr val="6E6E74"/>
                </a:solidFill>
                <a:latin typeface="Inter"/>
                <a:ea typeface="Inter"/>
                <a:cs typeface="Inter"/>
                <a:sym typeface="Inter"/>
              </a:rPr>
              <a:t>Detailed Analysis of Decision Outcomes and Fraud Rates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20"/>
          <p:cNvPicPr preferRelativeResize="0"/>
          <p:nvPr/>
        </p:nvPicPr>
        <p:blipFill rotWithShape="1">
          <a:blip r:embed="rId6">
            <a:alphaModFix/>
          </a:blip>
          <a:srcRect b="1406" l="1984" r="35267" t="567"/>
          <a:stretch/>
        </p:blipFill>
        <p:spPr>
          <a:xfrm>
            <a:off x="254978" y="1676400"/>
            <a:ext cx="11306908" cy="845233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0"/>
          <p:cNvSpPr txBox="1"/>
          <p:nvPr/>
        </p:nvSpPr>
        <p:spPr>
          <a:xfrm>
            <a:off x="12180862" y="2165520"/>
            <a:ext cx="5852100" cy="5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jump from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0.848 → 0.892 → 0.898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represents a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progressive lift of ~5% in separability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which is significant for fraud modeling.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 Precision , Measures the quality of precision–recall balance, especially under class imbalance (important for fraud detection).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also rises consistently: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0.44 → 0.60 → 0.63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models are not only ranking better but also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improving actual fraud-catching precision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IMPACT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performance lift supports the claim that integrating vendor signals yields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multi-million-dollar ROI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— retaining key clients and attracting new ones.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4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0400" y="0"/>
            <a:ext cx="36576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21"/>
          <p:cNvSpPr txBox="1"/>
          <p:nvPr/>
        </p:nvSpPr>
        <p:spPr>
          <a:xfrm>
            <a:off x="2406396" y="3235071"/>
            <a:ext cx="9858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Decision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1"/>
          <p:cNvSpPr txBox="1"/>
          <p:nvPr/>
        </p:nvSpPr>
        <p:spPr>
          <a:xfrm>
            <a:off x="10279380" y="3235071"/>
            <a:ext cx="9858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Fraud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1"/>
          <p:cNvSpPr txBox="1"/>
          <p:nvPr/>
        </p:nvSpPr>
        <p:spPr>
          <a:xfrm>
            <a:off x="14432470" y="3235071"/>
            <a:ext cx="11763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Fraud Rate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5912644"/>
            <a:ext cx="393382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7384" y="5912644"/>
            <a:ext cx="393382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1"/>
          <p:cNvPicPr preferRelativeResize="0"/>
          <p:nvPr/>
        </p:nvPicPr>
        <p:blipFill rotWithShape="1">
          <a:blip r:embed="rId6">
            <a:alphaModFix/>
          </a:blip>
          <a:srcRect b="3439" l="2892" r="2083" t="2873"/>
          <a:stretch/>
        </p:blipFill>
        <p:spPr>
          <a:xfrm>
            <a:off x="0" y="21115"/>
            <a:ext cx="14630399" cy="524321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1"/>
          <p:cNvSpPr txBox="1"/>
          <p:nvPr/>
        </p:nvSpPr>
        <p:spPr>
          <a:xfrm>
            <a:off x="561702" y="5740908"/>
            <a:ext cx="1477409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Fraud risk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increases consistently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APPROVE → REVIEW → DECLINE → DECLINE_HIGH — this is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well-calibrated model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Dominant majority — most merchants are legitimate. Efficient approval rate for business continuity.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group — controlled decline rate helps minimize false declines.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Very small, high-risk group — strict filter on obvious frauds.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Balanced volume for manual inspection — keeps review workload manageable.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21"/>
          <p:cNvSpPr txBox="1"/>
          <p:nvPr/>
        </p:nvSpPr>
        <p:spPr>
          <a:xfrm>
            <a:off x="561701" y="7279314"/>
            <a:ext cx="15949749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Business-Level Interpretation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											           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Meaning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			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precision in approvals (2.8% fraud)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Legitimate merchants not wrongly flagged		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threshold; ensures smooth business onboarding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risk isolation (86% fraud in Decline_High)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Very few false declines in top risk group		Maintain this cutoff; supports confidence in automation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Balanced review queue (25% fraud)	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team focuses on uncertain cases		Optimize staffing for review queue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calibration					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Fraud rate rises as decision severity increases	Indicates thresholding logic and model scoring are aligned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784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6375" y="6629400"/>
            <a:ext cx="15287625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2"/>
          <p:cNvSpPr txBox="1"/>
          <p:nvPr/>
        </p:nvSpPr>
        <p:spPr>
          <a:xfrm>
            <a:off x="1590675" y="6629400"/>
            <a:ext cx="15311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6E6E74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/>
          </a:p>
        </p:txBody>
      </p:sp>
      <p:pic>
        <p:nvPicPr>
          <p:cNvPr id="525" name="Google Shape;52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6850" y="4572000"/>
            <a:ext cx="8572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22"/>
          <p:cNvSpPr txBox="1"/>
          <p:nvPr/>
        </p:nvSpPr>
        <p:spPr>
          <a:xfrm rot="-5400000">
            <a:off x="-1943100" y="5514975"/>
            <a:ext cx="63198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E6E7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Value</a:t>
            </a:r>
            <a:endParaRPr/>
          </a:p>
        </p:txBody>
      </p:sp>
      <p:pic>
        <p:nvPicPr>
          <p:cNvPr id="527" name="Google Shape;527;p22"/>
          <p:cNvPicPr preferRelativeResize="0"/>
          <p:nvPr/>
        </p:nvPicPr>
        <p:blipFill rotWithShape="1">
          <a:blip r:embed="rId6">
            <a:alphaModFix/>
          </a:blip>
          <a:srcRect b="0" l="-212" r="-212" t="0"/>
          <a:stretch/>
        </p:blipFill>
        <p:spPr>
          <a:xfrm>
            <a:off x="1485900" y="4686300"/>
            <a:ext cx="765238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22"/>
          <p:cNvSpPr txBox="1"/>
          <p:nvPr/>
        </p:nvSpPr>
        <p:spPr>
          <a:xfrm>
            <a:off x="2403538" y="4976812"/>
            <a:ext cx="1338262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6E6E74"/>
                </a:solidFill>
                <a:latin typeface="Inter"/>
                <a:ea typeface="Inter"/>
                <a:cs typeface="Inter"/>
                <a:sym typeface="Inter"/>
              </a:rPr>
              <a:t>AUC Increase</a:t>
            </a:r>
            <a:endParaRPr/>
          </a:p>
        </p:txBody>
      </p:sp>
      <p:sp>
        <p:nvSpPr>
          <p:cNvPr id="529" name="Google Shape;529;p22"/>
          <p:cNvSpPr txBox="1"/>
          <p:nvPr/>
        </p:nvSpPr>
        <p:spPr>
          <a:xfrm>
            <a:off x="3864007" y="4953476"/>
            <a:ext cx="333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22"/>
          <p:cNvSpPr txBox="1"/>
          <p:nvPr/>
        </p:nvSpPr>
        <p:spPr>
          <a:xfrm>
            <a:off x="3864007" y="4953476"/>
            <a:ext cx="452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0.05</a:t>
            </a:r>
            <a:endParaRPr/>
          </a:p>
        </p:txBody>
      </p:sp>
      <p:sp>
        <p:nvSpPr>
          <p:cNvPr id="531" name="Google Shape;531;p22"/>
          <p:cNvSpPr txBox="1"/>
          <p:nvPr/>
        </p:nvSpPr>
        <p:spPr>
          <a:xfrm>
            <a:off x="4285774" y="5029676"/>
            <a:ext cx="33338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2" name="Google Shape;532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85900" y="5715000"/>
            <a:ext cx="152781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22"/>
          <p:cNvSpPr txBox="1"/>
          <p:nvPr/>
        </p:nvSpPr>
        <p:spPr>
          <a:xfrm>
            <a:off x="1638299" y="6005512"/>
            <a:ext cx="4161609" cy="262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Annual Savings ($1,146,600)</a:t>
            </a:r>
            <a:endParaRPr/>
          </a:p>
        </p:txBody>
      </p:sp>
      <p:sp>
        <p:nvSpPr>
          <p:cNvPr id="534" name="Google Shape;534;p22"/>
          <p:cNvSpPr txBox="1"/>
          <p:nvPr/>
        </p:nvSpPr>
        <p:spPr>
          <a:xfrm>
            <a:off x="16916400" y="5982176"/>
            <a:ext cx="333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22"/>
          <p:cNvSpPr txBox="1"/>
          <p:nvPr/>
        </p:nvSpPr>
        <p:spPr>
          <a:xfrm>
            <a:off x="16916400" y="5982176"/>
            <a:ext cx="119062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/>
          </a:p>
        </p:txBody>
      </p:sp>
      <p:sp>
        <p:nvSpPr>
          <p:cNvPr id="536" name="Google Shape;536;p22"/>
          <p:cNvSpPr txBox="1"/>
          <p:nvPr/>
        </p:nvSpPr>
        <p:spPr>
          <a:xfrm>
            <a:off x="16997553" y="6058376"/>
            <a:ext cx="33338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2"/>
          <p:cNvSpPr txBox="1"/>
          <p:nvPr/>
        </p:nvSpPr>
        <p:spPr>
          <a:xfrm>
            <a:off x="914400" y="876300"/>
            <a:ext cx="12682538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452E5A"/>
                </a:solidFill>
                <a:latin typeface="Inter"/>
                <a:ea typeface="Inter"/>
                <a:cs typeface="Inter"/>
                <a:sym typeface="Inter"/>
              </a:rPr>
              <a:t>Quantifying Detection Lift and Cost Savings</a:t>
            </a:r>
            <a:endParaRPr/>
          </a:p>
        </p:txBody>
      </p:sp>
      <p:sp>
        <p:nvSpPr>
          <p:cNvPr id="538" name="Google Shape;538;p22"/>
          <p:cNvSpPr txBox="1"/>
          <p:nvPr/>
        </p:nvSpPr>
        <p:spPr>
          <a:xfrm>
            <a:off x="914400" y="1676400"/>
            <a:ext cx="12682538" cy="30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E6E74"/>
                </a:solidFill>
                <a:latin typeface="Inter"/>
                <a:ea typeface="Inter"/>
                <a:cs typeface="Inter"/>
                <a:sym typeface="Inter"/>
              </a:rPr>
              <a:t>Visualizing AUC improvements with over $1M annual savings from vendor data integration</a:t>
            </a:r>
            <a:endParaRPr/>
          </a:p>
        </p:txBody>
      </p:sp>
      <p:pic>
        <p:nvPicPr>
          <p:cNvPr id="539" name="Google Shape;539;p22"/>
          <p:cNvPicPr preferRelativeResize="0"/>
          <p:nvPr/>
        </p:nvPicPr>
        <p:blipFill rotWithShape="1">
          <a:blip r:embed="rId8">
            <a:alphaModFix/>
          </a:blip>
          <a:srcRect b="21482" l="737" r="853" t="8920"/>
          <a:stretch/>
        </p:blipFill>
        <p:spPr>
          <a:xfrm>
            <a:off x="867851" y="2154483"/>
            <a:ext cx="9425354" cy="62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630400" y="0"/>
            <a:ext cx="36576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22"/>
          <p:cNvSpPr txBox="1"/>
          <p:nvPr/>
        </p:nvSpPr>
        <p:spPr>
          <a:xfrm>
            <a:off x="914400" y="2820495"/>
            <a:ext cx="10923814" cy="425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6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Examining key assumptions and financial outcomes driving net profit</a:t>
            </a:r>
            <a:endParaRPr/>
          </a:p>
        </p:txBody>
      </p:sp>
      <p:sp>
        <p:nvSpPr>
          <p:cNvPr id="542" name="Google Shape;542;p22"/>
          <p:cNvSpPr txBox="1"/>
          <p:nvPr/>
        </p:nvSpPr>
        <p:spPr>
          <a:xfrm>
            <a:off x="1407325" y="7507375"/>
            <a:ext cx="7347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Assumptions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61723"/>
                </a:solidFill>
                <a:latin typeface="Calibri"/>
                <a:ea typeface="Calibri"/>
                <a:cs typeface="Calibri"/>
                <a:sym typeface="Calibri"/>
              </a:rPr>
              <a:t>Revenue per approved merchant = $40/month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61723"/>
                </a:solidFill>
                <a:latin typeface="Calibri"/>
                <a:ea typeface="Calibri"/>
                <a:cs typeface="Calibri"/>
                <a:sym typeface="Calibri"/>
              </a:rPr>
              <a:t>Fraud loss    					       = $500 per merchant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61723"/>
                </a:solidFill>
                <a:latin typeface="Calibri"/>
                <a:ea typeface="Calibri"/>
                <a:cs typeface="Calibri"/>
                <a:sym typeface="Calibri"/>
              </a:rPr>
              <a:t>Review cost                                       = $50 per review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61723"/>
                </a:solidFill>
                <a:latin typeface="Calibri"/>
                <a:ea typeface="Calibri"/>
                <a:cs typeface="Calibri"/>
                <a:sym typeface="Calibri"/>
              </a:rPr>
              <a:t>Vendor cost                                       = $0.50 per call</a:t>
            </a:r>
            <a:endParaRPr/>
          </a:p>
        </p:txBody>
      </p:sp>
      <p:sp>
        <p:nvSpPr>
          <p:cNvPr id="543" name="Google Shape;543;p22"/>
          <p:cNvSpPr txBox="1"/>
          <p:nvPr/>
        </p:nvSpPr>
        <p:spPr>
          <a:xfrm>
            <a:off x="9857695" y="7507367"/>
            <a:ext cx="3739243" cy="2426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61723"/>
                </a:solidFill>
                <a:latin typeface="Calibri"/>
                <a:ea typeface="Calibri"/>
                <a:cs typeface="Calibri"/>
                <a:sym typeface="Calibri"/>
              </a:rPr>
              <a:t>Financial Outcomes:</a:t>
            </a:r>
            <a:endParaRPr/>
          </a:p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6172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61723"/>
                </a:solidFill>
                <a:latin typeface="Calibri"/>
                <a:ea typeface="Calibri"/>
                <a:cs typeface="Calibri"/>
                <a:sym typeface="Calibri"/>
              </a:rPr>
              <a:t>Revenue		=	$2.88M</a:t>
            </a:r>
            <a:endParaRPr/>
          </a:p>
          <a:p>
            <a:pPr indent="0" lvl="0" marL="0" marR="0" rtl="0" algn="l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61723"/>
                </a:solidFill>
                <a:latin typeface="Calibri"/>
                <a:ea typeface="Calibri"/>
                <a:cs typeface="Calibri"/>
                <a:sym typeface="Calibri"/>
              </a:rPr>
              <a:t>Fraud Loss	  	=	$84K</a:t>
            </a:r>
            <a:endParaRPr/>
          </a:p>
          <a:p>
            <a:pPr indent="0" lvl="0" marL="0" marR="0" rtl="0" algn="l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61723"/>
                </a:solidFill>
                <a:latin typeface="Calibri"/>
                <a:ea typeface="Calibri"/>
                <a:cs typeface="Calibri"/>
                <a:sym typeface="Calibri"/>
              </a:rPr>
              <a:t>Review Cost	=	$12.3K</a:t>
            </a:r>
            <a:endParaRPr/>
          </a:p>
          <a:p>
            <a:pPr indent="0" lvl="0" marL="0" marR="0" rtl="0" algn="l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61723"/>
                </a:solidFill>
                <a:latin typeface="Calibri"/>
                <a:ea typeface="Calibri"/>
                <a:cs typeface="Calibri"/>
                <a:sym typeface="Calibri"/>
              </a:rPr>
              <a:t>Vendor Cost	=	$128.9K</a:t>
            </a:r>
            <a:endParaRPr/>
          </a:p>
          <a:p>
            <a:pPr indent="0" lvl="0" marL="0" marR="0" rtl="0" algn="l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61723"/>
                </a:solidFill>
                <a:latin typeface="Calibri"/>
                <a:ea typeface="Calibri"/>
                <a:cs typeface="Calibri"/>
                <a:sym typeface="Calibri"/>
              </a:rPr>
              <a:t>Net Profit		=	$2.66M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0400" y="0"/>
            <a:ext cx="36576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23"/>
          <p:cNvSpPr txBox="1"/>
          <p:nvPr/>
        </p:nvSpPr>
        <p:spPr>
          <a:xfrm>
            <a:off x="597877" y="914400"/>
            <a:ext cx="12682538" cy="648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452E5A"/>
                </a:solidFill>
                <a:latin typeface="Inter"/>
                <a:ea typeface="Inter"/>
                <a:cs typeface="Inter"/>
                <a:sym typeface="Inter"/>
              </a:rPr>
              <a:t>A/B Testing</a:t>
            </a:r>
            <a:endParaRPr/>
          </a:p>
        </p:txBody>
      </p:sp>
      <p:pic>
        <p:nvPicPr>
          <p:cNvPr id="551" name="Google Shape;551;p23"/>
          <p:cNvPicPr preferRelativeResize="0"/>
          <p:nvPr/>
        </p:nvPicPr>
        <p:blipFill rotWithShape="1">
          <a:blip r:embed="rId5">
            <a:alphaModFix/>
          </a:blip>
          <a:srcRect b="0" l="2254" r="0" t="13427"/>
          <a:stretch/>
        </p:blipFill>
        <p:spPr>
          <a:xfrm>
            <a:off x="465992" y="2294744"/>
            <a:ext cx="16273639" cy="299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3"/>
          <p:cNvPicPr preferRelativeResize="0"/>
          <p:nvPr/>
        </p:nvPicPr>
        <p:blipFill rotWithShape="1">
          <a:blip r:embed="rId6">
            <a:alphaModFix/>
          </a:blip>
          <a:srcRect b="0" l="2648" r="11061" t="4115"/>
          <a:stretch/>
        </p:blipFill>
        <p:spPr>
          <a:xfrm>
            <a:off x="5802925" y="5290300"/>
            <a:ext cx="7294225" cy="4856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23"/>
          <p:cNvCxnSpPr/>
          <p:nvPr/>
        </p:nvCxnSpPr>
        <p:spPr>
          <a:xfrm flipH="1" rot="10800000">
            <a:off x="10221686" y="4049947"/>
            <a:ext cx="6517945" cy="32196"/>
          </a:xfrm>
          <a:prstGeom prst="straightConnector1">
            <a:avLst/>
          </a:prstGeom>
          <a:noFill/>
          <a:ln cap="flat" cmpd="sng" w="762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0400" y="0"/>
            <a:ext cx="36576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02000" y="276225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344900" y="310515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24"/>
          <p:cNvSpPr txBox="1"/>
          <p:nvPr/>
        </p:nvSpPr>
        <p:spPr>
          <a:xfrm>
            <a:off x="914400" y="2935796"/>
            <a:ext cx="14930438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      </a:t>
            </a:r>
            <a:r>
              <a:rPr b="1"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Auto-Approve</a:t>
            </a: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: High-confidence, low-risk applications</a:t>
            </a:r>
            <a:endParaRPr/>
          </a:p>
        </p:txBody>
      </p:sp>
      <p:pic>
        <p:nvPicPr>
          <p:cNvPr id="564" name="Google Shape;564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" y="2935796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24"/>
          <p:cNvSpPr txBox="1"/>
          <p:nvPr/>
        </p:nvSpPr>
        <p:spPr>
          <a:xfrm>
            <a:off x="1050608" y="2935796"/>
            <a:ext cx="138112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</a:t>
            </a:r>
            <a:endParaRPr/>
          </a:p>
        </p:txBody>
      </p:sp>
      <p:sp>
        <p:nvSpPr>
          <p:cNvPr id="566" name="Google Shape;566;p24"/>
          <p:cNvSpPr txBox="1"/>
          <p:nvPr/>
        </p:nvSpPr>
        <p:spPr>
          <a:xfrm>
            <a:off x="1056894" y="3390614"/>
            <a:ext cx="14787944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Ensures fast onboarding for low-risk users</a:t>
            </a:r>
            <a:endParaRPr/>
          </a:p>
        </p:txBody>
      </p:sp>
      <p:pic>
        <p:nvPicPr>
          <p:cNvPr id="567" name="Google Shape;567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3504628"/>
            <a:ext cx="56852" cy="56852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24"/>
          <p:cNvSpPr txBox="1"/>
          <p:nvPr/>
        </p:nvSpPr>
        <p:spPr>
          <a:xfrm>
            <a:off x="1056894" y="3675507"/>
            <a:ext cx="14787944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Leverages high-confidence data to minimize delays</a:t>
            </a:r>
            <a:endParaRPr/>
          </a:p>
        </p:txBody>
      </p:sp>
      <p:pic>
        <p:nvPicPr>
          <p:cNvPr id="569" name="Google Shape;569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3789426"/>
            <a:ext cx="56852" cy="5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02000" y="443865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344900" y="478155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24"/>
          <p:cNvSpPr txBox="1"/>
          <p:nvPr/>
        </p:nvSpPr>
        <p:spPr>
          <a:xfrm>
            <a:off x="914400" y="4612196"/>
            <a:ext cx="14930438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      </a:t>
            </a:r>
            <a:r>
              <a:rPr b="1"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Auto-Decline</a:t>
            </a: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: Clear indicators of fraud</a:t>
            </a:r>
            <a:endParaRPr/>
          </a:p>
        </p:txBody>
      </p:sp>
      <p:pic>
        <p:nvPicPr>
          <p:cNvPr id="573" name="Google Shape;573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" y="4612196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24"/>
          <p:cNvSpPr txBox="1"/>
          <p:nvPr/>
        </p:nvSpPr>
        <p:spPr>
          <a:xfrm>
            <a:off x="1023938" y="4612196"/>
            <a:ext cx="195262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</a:t>
            </a:r>
            <a:endParaRPr/>
          </a:p>
        </p:txBody>
      </p:sp>
      <p:sp>
        <p:nvSpPr>
          <p:cNvPr id="575" name="Google Shape;575;p24"/>
          <p:cNvSpPr txBox="1"/>
          <p:nvPr/>
        </p:nvSpPr>
        <p:spPr>
          <a:xfrm>
            <a:off x="1056894" y="5067014"/>
            <a:ext cx="14787944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Automatically rejects applications with obvious fraud patterns</a:t>
            </a:r>
            <a:endParaRPr/>
          </a:p>
        </p:txBody>
      </p:sp>
      <p:pic>
        <p:nvPicPr>
          <p:cNvPr id="576" name="Google Shape;576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5181028"/>
            <a:ext cx="56852" cy="56852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24"/>
          <p:cNvSpPr txBox="1"/>
          <p:nvPr/>
        </p:nvSpPr>
        <p:spPr>
          <a:xfrm>
            <a:off x="1056894" y="5351907"/>
            <a:ext cx="14787944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Prevents fraudulent activity efficiently without manual intervention</a:t>
            </a:r>
            <a:endParaRPr/>
          </a:p>
        </p:txBody>
      </p:sp>
      <p:pic>
        <p:nvPicPr>
          <p:cNvPr id="578" name="Google Shape;578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5465826"/>
            <a:ext cx="56852" cy="5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02000" y="611505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344900" y="645795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24"/>
          <p:cNvSpPr txBox="1"/>
          <p:nvPr/>
        </p:nvSpPr>
        <p:spPr>
          <a:xfrm>
            <a:off x="914400" y="6288596"/>
            <a:ext cx="14930438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      </a:t>
            </a:r>
            <a:r>
              <a:rPr b="1"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Manual Review</a:t>
            </a: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: Accounts flagged as gray zone</a:t>
            </a:r>
            <a:endParaRPr/>
          </a:p>
        </p:txBody>
      </p:sp>
      <p:pic>
        <p:nvPicPr>
          <p:cNvPr id="582" name="Google Shape;582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" y="6288596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24"/>
          <p:cNvSpPr txBox="1"/>
          <p:nvPr/>
        </p:nvSpPr>
        <p:spPr>
          <a:xfrm>
            <a:off x="1022128" y="6288596"/>
            <a:ext cx="195262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</a:t>
            </a:r>
            <a:endParaRPr/>
          </a:p>
        </p:txBody>
      </p:sp>
      <p:sp>
        <p:nvSpPr>
          <p:cNvPr id="584" name="Google Shape;584;p24"/>
          <p:cNvSpPr txBox="1"/>
          <p:nvPr/>
        </p:nvSpPr>
        <p:spPr>
          <a:xfrm>
            <a:off x="1056894" y="6743414"/>
            <a:ext cx="14787944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Triggered by vendor-identified uncertain or borderline cases</a:t>
            </a:r>
            <a:endParaRPr/>
          </a:p>
        </p:txBody>
      </p:sp>
      <p:pic>
        <p:nvPicPr>
          <p:cNvPr id="585" name="Google Shape;585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6857428"/>
            <a:ext cx="56852" cy="56852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24"/>
          <p:cNvSpPr txBox="1"/>
          <p:nvPr/>
        </p:nvSpPr>
        <p:spPr>
          <a:xfrm>
            <a:off x="1056894" y="7028307"/>
            <a:ext cx="14787944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Combines expert judgment to balance risk and customer experience</a:t>
            </a:r>
            <a:endParaRPr/>
          </a:p>
        </p:txBody>
      </p:sp>
      <p:pic>
        <p:nvPicPr>
          <p:cNvPr id="587" name="Google Shape;587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7142226"/>
            <a:ext cx="56852" cy="5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02000" y="779145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344900" y="813435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24"/>
          <p:cNvSpPr txBox="1"/>
          <p:nvPr/>
        </p:nvSpPr>
        <p:spPr>
          <a:xfrm>
            <a:off x="914400" y="7822597"/>
            <a:ext cx="14930438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      </a:t>
            </a:r>
            <a:r>
              <a:rPr b="1"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Overall Result</a:t>
            </a: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: Balanced trade-off between fraud prevention and growth</a:t>
            </a:r>
            <a:endParaRPr/>
          </a:p>
        </p:txBody>
      </p:sp>
      <p:pic>
        <p:nvPicPr>
          <p:cNvPr id="591" name="Google Shape;591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" y="7822597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24"/>
          <p:cNvSpPr txBox="1"/>
          <p:nvPr/>
        </p:nvSpPr>
        <p:spPr>
          <a:xfrm>
            <a:off x="1018127" y="7822597"/>
            <a:ext cx="204788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</a:t>
            </a:r>
            <a:endParaRPr/>
          </a:p>
        </p:txBody>
      </p:sp>
      <p:sp>
        <p:nvSpPr>
          <p:cNvPr id="593" name="Google Shape;593;p24"/>
          <p:cNvSpPr txBox="1"/>
          <p:nvPr/>
        </p:nvSpPr>
        <p:spPr>
          <a:xfrm>
            <a:off x="1056894" y="8277416"/>
            <a:ext cx="14787944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Maximizes onboarding speed without compromising security</a:t>
            </a:r>
            <a:endParaRPr/>
          </a:p>
        </p:txBody>
      </p:sp>
      <p:pic>
        <p:nvPicPr>
          <p:cNvPr id="594" name="Google Shape;594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8391334"/>
            <a:ext cx="56852" cy="56852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4"/>
          <p:cNvSpPr txBox="1"/>
          <p:nvPr/>
        </p:nvSpPr>
        <p:spPr>
          <a:xfrm>
            <a:off x="1056894" y="8562213"/>
            <a:ext cx="14787944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Optimizes resource allocation by automating clear cases</a:t>
            </a:r>
            <a:endParaRPr/>
          </a:p>
        </p:txBody>
      </p:sp>
      <p:pic>
        <p:nvPicPr>
          <p:cNvPr id="596" name="Google Shape;596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8676227"/>
            <a:ext cx="56852" cy="56852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24"/>
          <p:cNvSpPr txBox="1"/>
          <p:nvPr/>
        </p:nvSpPr>
        <p:spPr>
          <a:xfrm>
            <a:off x="1056894" y="8847106"/>
            <a:ext cx="14787944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Ensures thorough evaluation where needed to reduce risk</a:t>
            </a:r>
            <a:endParaRPr/>
          </a:p>
        </p:txBody>
      </p:sp>
      <p:pic>
        <p:nvPicPr>
          <p:cNvPr id="598" name="Google Shape;598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8961120"/>
            <a:ext cx="56852" cy="56852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24"/>
          <p:cNvSpPr txBox="1"/>
          <p:nvPr/>
        </p:nvSpPr>
        <p:spPr>
          <a:xfrm>
            <a:off x="914399" y="876300"/>
            <a:ext cx="14205857" cy="648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452E5A"/>
                </a:solidFill>
                <a:latin typeface="Inter"/>
                <a:ea typeface="Inter"/>
                <a:cs typeface="Inter"/>
                <a:sym typeface="Inter"/>
              </a:rPr>
              <a:t>Optimize Fraud Decisioning with Three-Tier Strategy</a:t>
            </a:r>
            <a:endParaRPr/>
          </a:p>
        </p:txBody>
      </p:sp>
      <p:sp>
        <p:nvSpPr>
          <p:cNvPr id="600" name="Google Shape;600;p24"/>
          <p:cNvSpPr txBox="1"/>
          <p:nvPr/>
        </p:nvSpPr>
        <p:spPr>
          <a:xfrm>
            <a:off x="914400" y="1676400"/>
            <a:ext cx="12682538" cy="30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Strategically balance rapid onboarding, fraud prevention, and risk management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172200"/>
            <a:ext cx="4752975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914400"/>
            <a:ext cx="54483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25"/>
          <p:cNvPicPr preferRelativeResize="0"/>
          <p:nvPr/>
        </p:nvPicPr>
        <p:blipFill rotWithShape="1">
          <a:blip r:embed="rId6">
            <a:alphaModFix amt="60000"/>
          </a:blip>
          <a:srcRect b="0" l="0" r="0" t="0"/>
          <a:stretch/>
        </p:blipFill>
        <p:spPr>
          <a:xfrm>
            <a:off x="914400" y="914400"/>
            <a:ext cx="5448300" cy="8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25"/>
          <p:cNvSpPr txBox="1"/>
          <p:nvPr/>
        </p:nvSpPr>
        <p:spPr>
          <a:xfrm>
            <a:off x="9144000" y="956120"/>
            <a:ext cx="28908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52E5A"/>
                </a:solidFill>
                <a:latin typeface="Archivo"/>
                <a:ea typeface="Archivo"/>
                <a:cs typeface="Archivo"/>
                <a:sym typeface="Archivo"/>
              </a:rPr>
              <a:t>Week 1</a:t>
            </a:r>
            <a:endParaRPr/>
          </a:p>
        </p:txBody>
      </p:sp>
      <p:pic>
        <p:nvPicPr>
          <p:cNvPr id="611" name="Google Shape;61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687300" y="918020"/>
            <a:ext cx="46863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5"/>
          <p:cNvSpPr txBox="1"/>
          <p:nvPr/>
        </p:nvSpPr>
        <p:spPr>
          <a:xfrm>
            <a:off x="12992100" y="1222820"/>
            <a:ext cx="4110038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KPI Finalization &amp; Feature Stability Testing</a:t>
            </a:r>
            <a:endParaRPr/>
          </a:p>
        </p:txBody>
      </p:sp>
      <p:sp>
        <p:nvSpPr>
          <p:cNvPr id="613" name="Google Shape;613;p25"/>
          <p:cNvSpPr txBox="1"/>
          <p:nvPr/>
        </p:nvSpPr>
        <p:spPr>
          <a:xfrm>
            <a:off x="12992100" y="2056257"/>
            <a:ext cx="4110038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Define performance indicators and ensure solution readiness</a:t>
            </a:r>
            <a:endParaRPr/>
          </a:p>
        </p:txBody>
      </p:sp>
      <p:sp>
        <p:nvSpPr>
          <p:cNvPr id="614" name="Google Shape;614;p25"/>
          <p:cNvSpPr txBox="1"/>
          <p:nvPr/>
        </p:nvSpPr>
        <p:spPr>
          <a:xfrm>
            <a:off x="12687300" y="3353086"/>
            <a:ext cx="28908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52E5A"/>
                </a:solidFill>
                <a:latin typeface="Archivo"/>
                <a:ea typeface="Archivo"/>
                <a:cs typeface="Archivo"/>
                <a:sym typeface="Archivo"/>
              </a:rPr>
              <a:t>Week 2</a:t>
            </a:r>
            <a:endParaRPr/>
          </a:p>
        </p:txBody>
      </p:sp>
      <p:pic>
        <p:nvPicPr>
          <p:cNvPr id="615" name="Google Shape;615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15200" y="3314986"/>
            <a:ext cx="46863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25"/>
          <p:cNvSpPr txBox="1"/>
          <p:nvPr/>
        </p:nvSpPr>
        <p:spPr>
          <a:xfrm>
            <a:off x="7620000" y="3395661"/>
            <a:ext cx="41100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90-Day Champion vs Challenger Pilot Launch</a:t>
            </a:r>
            <a:endParaRPr/>
          </a:p>
        </p:txBody>
      </p:sp>
      <p:sp>
        <p:nvSpPr>
          <p:cNvPr id="617" name="Google Shape;617;p25"/>
          <p:cNvSpPr txBox="1"/>
          <p:nvPr/>
        </p:nvSpPr>
        <p:spPr>
          <a:xfrm>
            <a:off x="7620000" y="4211098"/>
            <a:ext cx="41100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Compare FraudHacq’s solution against current approach for performance</a:t>
            </a:r>
            <a:endParaRPr/>
          </a:p>
        </p:txBody>
      </p:sp>
      <p:sp>
        <p:nvSpPr>
          <p:cNvPr id="618" name="Google Shape;618;p25"/>
          <p:cNvSpPr txBox="1"/>
          <p:nvPr/>
        </p:nvSpPr>
        <p:spPr>
          <a:xfrm>
            <a:off x="9144000" y="5750147"/>
            <a:ext cx="28908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52E5A"/>
                </a:solidFill>
                <a:latin typeface="Archivo"/>
                <a:ea typeface="Archivo"/>
                <a:cs typeface="Archivo"/>
                <a:sym typeface="Archivo"/>
              </a:rPr>
              <a:t>End of Pilot</a:t>
            </a:r>
            <a:endParaRPr/>
          </a:p>
        </p:txBody>
      </p:sp>
      <p:pic>
        <p:nvPicPr>
          <p:cNvPr id="619" name="Google Shape;619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687300" y="5712047"/>
            <a:ext cx="46863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25"/>
          <p:cNvSpPr txBox="1"/>
          <p:nvPr/>
        </p:nvSpPr>
        <p:spPr>
          <a:xfrm>
            <a:off x="12975425" y="5824522"/>
            <a:ext cx="41100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Success Evaluation &amp; Profit Uplift Analysis</a:t>
            </a:r>
            <a:endParaRPr/>
          </a:p>
        </p:txBody>
      </p:sp>
      <p:sp>
        <p:nvSpPr>
          <p:cNvPr id="621" name="Google Shape;621;p25"/>
          <p:cNvSpPr txBox="1"/>
          <p:nvPr/>
        </p:nvSpPr>
        <p:spPr>
          <a:xfrm>
            <a:off x="12975425" y="6687960"/>
            <a:ext cx="41100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Confirm profit increase greater than $800K supports solution effectiveness</a:t>
            </a:r>
            <a:endParaRPr/>
          </a:p>
        </p:txBody>
      </p:sp>
      <p:sp>
        <p:nvSpPr>
          <p:cNvPr id="622" name="Google Shape;622;p25"/>
          <p:cNvSpPr txBox="1"/>
          <p:nvPr/>
        </p:nvSpPr>
        <p:spPr>
          <a:xfrm>
            <a:off x="12687300" y="8147114"/>
            <a:ext cx="28908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52E5A"/>
                </a:solidFill>
                <a:latin typeface="Archivo"/>
                <a:ea typeface="Archivo"/>
                <a:cs typeface="Archivo"/>
                <a:sym typeface="Archivo"/>
              </a:rPr>
              <a:t>Post-Pilot</a:t>
            </a:r>
            <a:endParaRPr/>
          </a:p>
        </p:txBody>
      </p:sp>
      <p:pic>
        <p:nvPicPr>
          <p:cNvPr id="623" name="Google Shape;62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15200" y="8109014"/>
            <a:ext cx="46863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25"/>
          <p:cNvSpPr txBox="1"/>
          <p:nvPr/>
        </p:nvSpPr>
        <p:spPr>
          <a:xfrm>
            <a:off x="7620000" y="8413814"/>
            <a:ext cx="4110038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Present Findings to Risk Leadership</a:t>
            </a:r>
            <a:endParaRPr/>
          </a:p>
        </p:txBody>
      </p:sp>
      <p:sp>
        <p:nvSpPr>
          <p:cNvPr id="625" name="Google Shape;625;p25"/>
          <p:cNvSpPr txBox="1"/>
          <p:nvPr/>
        </p:nvSpPr>
        <p:spPr>
          <a:xfrm>
            <a:off x="7620000" y="9247251"/>
            <a:ext cx="4110038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Recommend broader deployment to maximize measurable fraud reduction</a:t>
            </a:r>
            <a:endParaRPr/>
          </a:p>
        </p:txBody>
      </p:sp>
      <p:pic>
        <p:nvPicPr>
          <p:cNvPr id="626" name="Google Shape;626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20588" y="1009650"/>
            <a:ext cx="28575" cy="7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239625" y="914400"/>
            <a:ext cx="1905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268200" y="995362"/>
            <a:ext cx="47625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239625" y="3314700"/>
            <a:ext cx="1905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268200" y="3395662"/>
            <a:ext cx="47625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239625" y="5715000"/>
            <a:ext cx="1905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268200" y="5795962"/>
            <a:ext cx="47625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239625" y="8105775"/>
            <a:ext cx="1905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268200" y="8186738"/>
            <a:ext cx="476250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25"/>
          <p:cNvSpPr txBox="1"/>
          <p:nvPr/>
        </p:nvSpPr>
        <p:spPr>
          <a:xfrm>
            <a:off x="1866900" y="3172873"/>
            <a:ext cx="3576638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Accelerated Pilot Execution &amp; Strategic Rollout</a:t>
            </a:r>
            <a:endParaRPr/>
          </a:p>
        </p:txBody>
      </p:sp>
      <p:sp>
        <p:nvSpPr>
          <p:cNvPr id="636" name="Google Shape;636;p25"/>
          <p:cNvSpPr txBox="1"/>
          <p:nvPr/>
        </p:nvSpPr>
        <p:spPr>
          <a:xfrm>
            <a:off x="1850225" y="7303250"/>
            <a:ext cx="35766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Two-week pilot roadmap driving an $800K+ profit uplift with minimal overhead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914400"/>
            <a:ext cx="164592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6"/>
          <p:cNvPicPr preferRelativeResize="0"/>
          <p:nvPr/>
        </p:nvPicPr>
        <p:blipFill rotWithShape="1">
          <a:blip r:embed="rId5">
            <a:alphaModFix amt="60000"/>
          </a:blip>
          <a:srcRect b="0" l="0" r="0" t="0"/>
          <a:stretch/>
        </p:blipFill>
        <p:spPr>
          <a:xfrm>
            <a:off x="914400" y="914400"/>
            <a:ext cx="16459200" cy="8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26"/>
          <p:cNvSpPr txBox="1"/>
          <p:nvPr/>
        </p:nvSpPr>
        <p:spPr>
          <a:xfrm>
            <a:off x="5645888" y="2436880"/>
            <a:ext cx="862300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1" sz="8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914400"/>
            <a:ext cx="164592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7"/>
          <p:cNvPicPr preferRelativeResize="0"/>
          <p:nvPr/>
        </p:nvPicPr>
        <p:blipFill rotWithShape="1">
          <a:blip r:embed="rId5">
            <a:alphaModFix amt="60000"/>
          </a:blip>
          <a:srcRect b="0" l="0" r="0" t="0"/>
          <a:stretch/>
        </p:blipFill>
        <p:spPr>
          <a:xfrm>
            <a:off x="914400" y="914400"/>
            <a:ext cx="16459200" cy="8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27"/>
          <p:cNvSpPr txBox="1"/>
          <p:nvPr/>
        </p:nvSpPr>
        <p:spPr>
          <a:xfrm>
            <a:off x="1828800" y="4335780"/>
            <a:ext cx="14663738" cy="924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Appendix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4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0400" y="0"/>
            <a:ext cx="36576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28"/>
          <p:cNvSpPr txBox="1"/>
          <p:nvPr/>
        </p:nvSpPr>
        <p:spPr>
          <a:xfrm>
            <a:off x="2406396" y="3235071"/>
            <a:ext cx="9858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Decision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28"/>
          <p:cNvSpPr txBox="1"/>
          <p:nvPr/>
        </p:nvSpPr>
        <p:spPr>
          <a:xfrm>
            <a:off x="10279380" y="3235071"/>
            <a:ext cx="9858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Fraud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28"/>
          <p:cNvSpPr txBox="1"/>
          <p:nvPr/>
        </p:nvSpPr>
        <p:spPr>
          <a:xfrm>
            <a:off x="14432470" y="3235071"/>
            <a:ext cx="11763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Fraud Rate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3" name="Google Shape;66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5912644"/>
            <a:ext cx="393382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7384" y="5912644"/>
            <a:ext cx="3933825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28"/>
          <p:cNvSpPr txBox="1"/>
          <p:nvPr/>
        </p:nvSpPr>
        <p:spPr>
          <a:xfrm>
            <a:off x="314640" y="890873"/>
            <a:ext cx="1268253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Precision-Recall Threshold</a:t>
            </a:r>
            <a:endParaRPr/>
          </a:p>
        </p:txBody>
      </p:sp>
      <p:pic>
        <p:nvPicPr>
          <p:cNvPr id="666" name="Google Shape;666;p28"/>
          <p:cNvPicPr preferRelativeResize="0"/>
          <p:nvPr/>
        </p:nvPicPr>
        <p:blipFill rotWithShape="1">
          <a:blip r:embed="rId6">
            <a:alphaModFix/>
          </a:blip>
          <a:srcRect b="0" l="0" r="4108" t="0"/>
          <a:stretch/>
        </p:blipFill>
        <p:spPr>
          <a:xfrm>
            <a:off x="228954" y="2109202"/>
            <a:ext cx="10398369" cy="67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48675" y="2280525"/>
            <a:ext cx="6423775" cy="56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4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0400" y="0"/>
            <a:ext cx="36576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29"/>
          <p:cNvSpPr txBox="1"/>
          <p:nvPr/>
        </p:nvSpPr>
        <p:spPr>
          <a:xfrm>
            <a:off x="2406396" y="3235071"/>
            <a:ext cx="9858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Decision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29"/>
          <p:cNvSpPr txBox="1"/>
          <p:nvPr/>
        </p:nvSpPr>
        <p:spPr>
          <a:xfrm>
            <a:off x="10279380" y="3235071"/>
            <a:ext cx="9858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Fraud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29"/>
          <p:cNvSpPr txBox="1"/>
          <p:nvPr/>
        </p:nvSpPr>
        <p:spPr>
          <a:xfrm>
            <a:off x="14432470" y="3235071"/>
            <a:ext cx="11763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Fraud Rate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8" name="Google Shape;67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5912644"/>
            <a:ext cx="393382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7384" y="5912644"/>
            <a:ext cx="3933825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29"/>
          <p:cNvSpPr txBox="1"/>
          <p:nvPr/>
        </p:nvSpPr>
        <p:spPr>
          <a:xfrm>
            <a:off x="314640" y="890873"/>
            <a:ext cx="1268253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Precision-Recall Threshold</a:t>
            </a:r>
            <a:endParaRPr/>
          </a:p>
        </p:txBody>
      </p:sp>
      <p:pic>
        <p:nvPicPr>
          <p:cNvPr id="681" name="Google Shape;68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1953" y="1889759"/>
            <a:ext cx="10411909" cy="705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79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0400" y="0"/>
            <a:ext cx="36576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2552700"/>
            <a:ext cx="5334000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"/>
          <p:cNvSpPr txBox="1"/>
          <p:nvPr/>
        </p:nvSpPr>
        <p:spPr>
          <a:xfrm>
            <a:off x="1219200" y="3390900"/>
            <a:ext cx="4757738" cy="10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Expertise in core Python libraries: </a:t>
            </a:r>
            <a:r>
              <a:rPr b="1" i="0" lang="en-US" sz="2100" u="none" cap="none" strike="noStrike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Pandas, NumPy, and Scikit-learn</a:t>
            </a:r>
            <a:r>
              <a:rPr b="0" i="0" lang="en-US" sz="2100" u="none" cap="none" strike="noStrike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 for data manipulation and modeling</a:t>
            </a:r>
            <a:endParaRPr/>
          </a:p>
        </p:txBody>
      </p:sp>
      <p:pic>
        <p:nvPicPr>
          <p:cNvPr id="138" name="Google Shape;13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6810" y="2552700"/>
            <a:ext cx="5334000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"/>
          <p:cNvSpPr txBox="1"/>
          <p:nvPr/>
        </p:nvSpPr>
        <p:spPr>
          <a:xfrm>
            <a:off x="6781610" y="3390900"/>
            <a:ext cx="4757738" cy="10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Advanced visualization with </a:t>
            </a:r>
            <a:r>
              <a:rPr b="1" i="0" lang="en-US" sz="2100" u="none" cap="none" strike="noStrike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Matplotlib</a:t>
            </a:r>
            <a:r>
              <a:rPr b="0" i="0" lang="en-US" sz="2100" u="none" cap="none" strike="noStrike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b="1" i="0" lang="en-US" sz="2100" u="none" cap="none" strike="noStrike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Seaborn</a:t>
            </a:r>
            <a:r>
              <a:rPr b="0" i="0" lang="en-US" sz="2100" u="none" cap="none" strike="noStrike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 to interpret complex fraud patterns</a:t>
            </a:r>
            <a:endParaRPr/>
          </a:p>
        </p:txBody>
      </p:sp>
      <p:pic>
        <p:nvPicPr>
          <p:cNvPr id="140" name="Google Shape;14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39314" y="2552700"/>
            <a:ext cx="5334000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"/>
          <p:cNvSpPr txBox="1"/>
          <p:nvPr/>
        </p:nvSpPr>
        <p:spPr>
          <a:xfrm>
            <a:off x="12344114" y="3390900"/>
            <a:ext cx="4757738" cy="10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Efficient data retrieval and transformation via </a:t>
            </a:r>
            <a:r>
              <a:rPr b="1" i="0" lang="en-US" sz="2100" u="none" cap="none" strike="noStrike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SQL database querying</a:t>
            </a:r>
            <a:endParaRPr/>
          </a:p>
        </p:txBody>
      </p:sp>
      <p:pic>
        <p:nvPicPr>
          <p:cNvPr id="142" name="Google Shape;14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5914" y="6040483"/>
            <a:ext cx="5334000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"/>
          <p:cNvSpPr txBox="1"/>
          <p:nvPr/>
        </p:nvSpPr>
        <p:spPr>
          <a:xfrm>
            <a:off x="4097941" y="6693082"/>
            <a:ext cx="4757738" cy="1819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Deployment of machine learning models including </a:t>
            </a:r>
            <a:r>
              <a:rPr b="1" i="0" lang="en-US" sz="2100" u="none" cap="none" strike="noStrike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decision trees</a:t>
            </a:r>
            <a:r>
              <a:rPr b="0" i="0" lang="en-US" sz="2100" u="none" cap="none" strike="noStrike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 for classification, </a:t>
            </a:r>
            <a:r>
              <a:rPr b="1" i="0" lang="en-US" sz="2100" u="none" cap="none" strike="noStrike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LSTM networks</a:t>
            </a:r>
            <a:r>
              <a:rPr b="0" i="0" lang="en-US" sz="2100" u="none" cap="none" strike="noStrike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 for temporal anomaly detection, and </a:t>
            </a:r>
            <a:r>
              <a:rPr b="1" i="0" lang="en-US" sz="2100" u="none" cap="none" strike="noStrike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Prophet</a:t>
            </a:r>
            <a:r>
              <a:rPr b="0" i="0" lang="en-US" sz="2100" u="none" cap="none" strike="noStrike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 for time series forecasting</a:t>
            </a:r>
            <a:endParaRPr/>
          </a:p>
        </p:txBody>
      </p:sp>
      <p:pic>
        <p:nvPicPr>
          <p:cNvPr id="144" name="Google Shape;14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88445" y="6040483"/>
            <a:ext cx="5334000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"/>
          <p:cNvSpPr txBox="1"/>
          <p:nvPr/>
        </p:nvSpPr>
        <p:spPr>
          <a:xfrm>
            <a:off x="10276576" y="6829425"/>
            <a:ext cx="4757738" cy="1457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Visual graphs highlight proficiency levels and seamless tool and model integration enhancing interpretability and efficiency</a:t>
            </a:r>
            <a:endParaRPr/>
          </a:p>
        </p:txBody>
      </p:sp>
      <p:sp>
        <p:nvSpPr>
          <p:cNvPr id="146" name="Google Shape;146;p3"/>
          <p:cNvSpPr txBox="1"/>
          <p:nvPr/>
        </p:nvSpPr>
        <p:spPr>
          <a:xfrm>
            <a:off x="914400" y="876300"/>
            <a:ext cx="12682538" cy="661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452E5A"/>
                </a:solidFill>
                <a:latin typeface="Calibri"/>
                <a:ea typeface="Calibri"/>
                <a:cs typeface="Calibri"/>
                <a:sym typeface="Calibri"/>
              </a:rPr>
              <a:t>Mastering Advanced Fraud Detection Technologies</a:t>
            </a:r>
            <a:endParaRPr/>
          </a:p>
        </p:txBody>
      </p:sp>
      <p:sp>
        <p:nvSpPr>
          <p:cNvPr id="147" name="Google Shape;147;p3"/>
          <p:cNvSpPr txBox="1"/>
          <p:nvPr/>
        </p:nvSpPr>
        <p:spPr>
          <a:xfrm>
            <a:off x="914400" y="1676400"/>
            <a:ext cx="12682538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leading data science tools and ML models for scalable, interpretable fraud risk solutions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0400" y="0"/>
            <a:ext cx="36576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3200400"/>
            <a:ext cx="164592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30"/>
          <p:cNvSpPr txBox="1"/>
          <p:nvPr/>
        </p:nvSpPr>
        <p:spPr>
          <a:xfrm>
            <a:off x="2560320" y="3526441"/>
            <a:ext cx="4414838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Auto-Approve</a:t>
            </a:r>
            <a:endParaRPr/>
          </a:p>
        </p:txBody>
      </p:sp>
      <p:sp>
        <p:nvSpPr>
          <p:cNvPr id="690" name="Google Shape;690;p30"/>
          <p:cNvSpPr txBox="1"/>
          <p:nvPr/>
        </p:nvSpPr>
        <p:spPr>
          <a:xfrm>
            <a:off x="2560320" y="4019360"/>
            <a:ext cx="4414838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Fast-tracks low-risk customers using high-confidence data to enable rapid onboarding with minimal fraud risk.</a:t>
            </a:r>
            <a:endParaRPr/>
          </a:p>
        </p:txBody>
      </p:sp>
      <p:sp>
        <p:nvSpPr>
          <p:cNvPr id="691" name="Google Shape;691;p30"/>
          <p:cNvSpPr txBox="1"/>
          <p:nvPr/>
        </p:nvSpPr>
        <p:spPr>
          <a:xfrm>
            <a:off x="6952774" y="7579519"/>
            <a:ext cx="4414838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Auto-Decline</a:t>
            </a:r>
            <a:endParaRPr/>
          </a:p>
        </p:txBody>
      </p:sp>
      <p:sp>
        <p:nvSpPr>
          <p:cNvPr id="692" name="Google Shape;692;p30"/>
          <p:cNvSpPr txBox="1"/>
          <p:nvPr/>
        </p:nvSpPr>
        <p:spPr>
          <a:xfrm>
            <a:off x="6952774" y="8072438"/>
            <a:ext cx="4414838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Blocks applicants exhibiting clear fraud patterns immediately, minimizing exposure and saving review resources.</a:t>
            </a:r>
            <a:endParaRPr/>
          </a:p>
        </p:txBody>
      </p:sp>
      <p:sp>
        <p:nvSpPr>
          <p:cNvPr id="693" name="Google Shape;693;p30"/>
          <p:cNvSpPr txBox="1"/>
          <p:nvPr/>
        </p:nvSpPr>
        <p:spPr>
          <a:xfrm>
            <a:off x="11345323" y="3526441"/>
            <a:ext cx="4414838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Manual Review</a:t>
            </a:r>
            <a:endParaRPr/>
          </a:p>
        </p:txBody>
      </p:sp>
      <p:sp>
        <p:nvSpPr>
          <p:cNvPr id="694" name="Google Shape;694;p30"/>
          <p:cNvSpPr txBox="1"/>
          <p:nvPr/>
        </p:nvSpPr>
        <p:spPr>
          <a:xfrm>
            <a:off x="11345323" y="4019360"/>
            <a:ext cx="4414838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Handles uncertain cases requiring expert judgment to balance fraud prevention and customer experience.</a:t>
            </a:r>
            <a:endParaRPr/>
          </a:p>
        </p:txBody>
      </p:sp>
      <p:sp>
        <p:nvSpPr>
          <p:cNvPr id="695" name="Google Shape;695;p30"/>
          <p:cNvSpPr txBox="1"/>
          <p:nvPr/>
        </p:nvSpPr>
        <p:spPr>
          <a:xfrm>
            <a:off x="914400" y="886873"/>
            <a:ext cx="12682538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452E5A"/>
                </a:solidFill>
                <a:latin typeface="Inter"/>
                <a:ea typeface="Inter"/>
                <a:cs typeface="Inter"/>
                <a:sym typeface="Inter"/>
              </a:rPr>
              <a:t>Fraud Decisioning Strategy Optimizes Risk and Growth</a:t>
            </a:r>
            <a:endParaRPr/>
          </a:p>
        </p:txBody>
      </p:sp>
      <p:sp>
        <p:nvSpPr>
          <p:cNvPr id="696" name="Google Shape;696;p30"/>
          <p:cNvSpPr txBox="1"/>
          <p:nvPr/>
        </p:nvSpPr>
        <p:spPr>
          <a:xfrm>
            <a:off x="914400" y="2362200"/>
            <a:ext cx="12682538" cy="638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 tiered framework streamlines onboarding by balancing rapid approval with fraud prevention and operational efficiency.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3627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5200" y="914400"/>
            <a:ext cx="207645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933450"/>
            <a:ext cx="203835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31"/>
          <p:cNvSpPr txBox="1"/>
          <p:nvPr/>
        </p:nvSpPr>
        <p:spPr>
          <a:xfrm>
            <a:off x="7858601" y="1356836"/>
            <a:ext cx="9858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Function</a:t>
            </a:r>
            <a:endParaRPr/>
          </a:p>
        </p:txBody>
      </p:sp>
      <p:pic>
        <p:nvPicPr>
          <p:cNvPr id="707" name="Google Shape;707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54592" y="914400"/>
            <a:ext cx="40862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54592" y="933450"/>
            <a:ext cx="4048125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31"/>
          <p:cNvSpPr txBox="1"/>
          <p:nvPr/>
        </p:nvSpPr>
        <p:spPr>
          <a:xfrm>
            <a:off x="10474357" y="1356836"/>
            <a:ext cx="184308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Alignment Focus</a:t>
            </a:r>
            <a:endParaRPr/>
          </a:p>
        </p:txBody>
      </p:sp>
      <p:pic>
        <p:nvPicPr>
          <p:cNvPr id="710" name="Google Shape;710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404799" y="914400"/>
            <a:ext cx="392430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04799" y="933450"/>
            <a:ext cx="38862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31"/>
          <p:cNvSpPr txBox="1"/>
          <p:nvPr/>
        </p:nvSpPr>
        <p:spPr>
          <a:xfrm>
            <a:off x="14870049" y="1356836"/>
            <a:ext cx="9858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Metric</a:t>
            </a:r>
            <a:endParaRPr/>
          </a:p>
        </p:txBody>
      </p:sp>
      <p:pic>
        <p:nvPicPr>
          <p:cNvPr id="713" name="Google Shape;713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15200" y="2105025"/>
            <a:ext cx="207645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2124075"/>
            <a:ext cx="203835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31"/>
          <p:cNvSpPr txBox="1"/>
          <p:nvPr/>
        </p:nvSpPr>
        <p:spPr>
          <a:xfrm>
            <a:off x="7448550" y="2547461"/>
            <a:ext cx="180498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Product</a:t>
            </a:r>
            <a:endParaRPr/>
          </a:p>
        </p:txBody>
      </p:sp>
      <p:pic>
        <p:nvPicPr>
          <p:cNvPr id="716" name="Google Shape;716;p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354592" y="2105025"/>
            <a:ext cx="40862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54598" y="2124075"/>
            <a:ext cx="4048125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31"/>
          <p:cNvSpPr txBox="1"/>
          <p:nvPr/>
        </p:nvSpPr>
        <p:spPr>
          <a:xfrm>
            <a:off x="9487948" y="2547461"/>
            <a:ext cx="381476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Fast approvals, low friction</a:t>
            </a:r>
            <a:endParaRPr/>
          </a:p>
        </p:txBody>
      </p:sp>
      <p:pic>
        <p:nvPicPr>
          <p:cNvPr id="719" name="Google Shape;719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404799" y="2105025"/>
            <a:ext cx="392430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04818" y="2124075"/>
            <a:ext cx="38862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1"/>
          <p:cNvSpPr txBox="1"/>
          <p:nvPr/>
        </p:nvSpPr>
        <p:spPr>
          <a:xfrm>
            <a:off x="13538168" y="2547461"/>
            <a:ext cx="36528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Approval rate, latency</a:t>
            </a:r>
            <a:endParaRPr/>
          </a:p>
        </p:txBody>
      </p:sp>
      <p:pic>
        <p:nvPicPr>
          <p:cNvPr id="722" name="Google Shape;722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15200" y="3295650"/>
            <a:ext cx="207645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3314700"/>
            <a:ext cx="203835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31"/>
          <p:cNvSpPr txBox="1"/>
          <p:nvPr/>
        </p:nvSpPr>
        <p:spPr>
          <a:xfrm>
            <a:off x="7448550" y="3738086"/>
            <a:ext cx="180498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Marketing</a:t>
            </a:r>
            <a:endParaRPr/>
          </a:p>
        </p:txBody>
      </p:sp>
      <p:pic>
        <p:nvPicPr>
          <p:cNvPr id="725" name="Google Shape;725;p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354598" y="3295650"/>
            <a:ext cx="40862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54598" y="3314700"/>
            <a:ext cx="4048125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31"/>
          <p:cNvSpPr txBox="1"/>
          <p:nvPr/>
        </p:nvSpPr>
        <p:spPr>
          <a:xfrm>
            <a:off x="9487948" y="3738086"/>
            <a:ext cx="381476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Channel integrity</a:t>
            </a:r>
            <a:endParaRPr/>
          </a:p>
        </p:txBody>
      </p:sp>
      <p:pic>
        <p:nvPicPr>
          <p:cNvPr id="728" name="Google Shape;728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404818" y="3295650"/>
            <a:ext cx="392430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04818" y="3314700"/>
            <a:ext cx="38862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31"/>
          <p:cNvSpPr txBox="1"/>
          <p:nvPr/>
        </p:nvSpPr>
        <p:spPr>
          <a:xfrm>
            <a:off x="13538168" y="3738086"/>
            <a:ext cx="36528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Approval/fraud by source</a:t>
            </a:r>
            <a:endParaRPr/>
          </a:p>
        </p:txBody>
      </p:sp>
      <p:pic>
        <p:nvPicPr>
          <p:cNvPr id="731" name="Google Shape;731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15200" y="4486275"/>
            <a:ext cx="207645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4505325"/>
            <a:ext cx="203835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31"/>
          <p:cNvSpPr txBox="1"/>
          <p:nvPr/>
        </p:nvSpPr>
        <p:spPr>
          <a:xfrm>
            <a:off x="7448550" y="4928711"/>
            <a:ext cx="180498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Ops</a:t>
            </a:r>
            <a:endParaRPr/>
          </a:p>
        </p:txBody>
      </p:sp>
      <p:pic>
        <p:nvPicPr>
          <p:cNvPr id="734" name="Google Shape;734;p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354598" y="4486275"/>
            <a:ext cx="40862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54598" y="4505325"/>
            <a:ext cx="4048125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31"/>
          <p:cNvSpPr txBox="1"/>
          <p:nvPr/>
        </p:nvSpPr>
        <p:spPr>
          <a:xfrm>
            <a:off x="9487948" y="4928711"/>
            <a:ext cx="381476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Efficient review load</a:t>
            </a:r>
            <a:endParaRPr/>
          </a:p>
        </p:txBody>
      </p:sp>
      <p:pic>
        <p:nvPicPr>
          <p:cNvPr id="737" name="Google Shape;737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404818" y="4486275"/>
            <a:ext cx="392430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04818" y="4505325"/>
            <a:ext cx="38862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31"/>
          <p:cNvSpPr txBox="1"/>
          <p:nvPr/>
        </p:nvSpPr>
        <p:spPr>
          <a:xfrm>
            <a:off x="13538168" y="4928711"/>
            <a:ext cx="36528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SLA, queue hit rate</a:t>
            </a:r>
            <a:endParaRPr/>
          </a:p>
        </p:txBody>
      </p:sp>
      <p:pic>
        <p:nvPicPr>
          <p:cNvPr id="740" name="Google Shape;740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15200" y="5676900"/>
            <a:ext cx="207645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5695950"/>
            <a:ext cx="203835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31"/>
          <p:cNvSpPr txBox="1"/>
          <p:nvPr/>
        </p:nvSpPr>
        <p:spPr>
          <a:xfrm>
            <a:off x="7448550" y="6119336"/>
            <a:ext cx="180498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Finance</a:t>
            </a:r>
            <a:endParaRPr/>
          </a:p>
        </p:txBody>
      </p:sp>
      <p:pic>
        <p:nvPicPr>
          <p:cNvPr id="743" name="Google Shape;743;p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354598" y="5676900"/>
            <a:ext cx="40862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54598" y="5695950"/>
            <a:ext cx="4048125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31"/>
          <p:cNvSpPr txBox="1"/>
          <p:nvPr/>
        </p:nvSpPr>
        <p:spPr>
          <a:xfrm>
            <a:off x="9487948" y="6119336"/>
            <a:ext cx="381476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Economic impact</a:t>
            </a:r>
            <a:endParaRPr/>
          </a:p>
        </p:txBody>
      </p:sp>
      <p:pic>
        <p:nvPicPr>
          <p:cNvPr id="746" name="Google Shape;746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404818" y="5676900"/>
            <a:ext cx="392430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04818" y="5695950"/>
            <a:ext cx="38862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31"/>
          <p:cNvSpPr txBox="1"/>
          <p:nvPr/>
        </p:nvSpPr>
        <p:spPr>
          <a:xfrm>
            <a:off x="13538168" y="6119336"/>
            <a:ext cx="36528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Net profit, ROI</a:t>
            </a:r>
            <a:endParaRPr/>
          </a:p>
        </p:txBody>
      </p:sp>
      <p:pic>
        <p:nvPicPr>
          <p:cNvPr id="749" name="Google Shape;749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15200" y="6867525"/>
            <a:ext cx="207645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6886575"/>
            <a:ext cx="203835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31"/>
          <p:cNvSpPr txBox="1"/>
          <p:nvPr/>
        </p:nvSpPr>
        <p:spPr>
          <a:xfrm>
            <a:off x="7448550" y="7309961"/>
            <a:ext cx="180498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Engineering</a:t>
            </a:r>
            <a:endParaRPr/>
          </a:p>
        </p:txBody>
      </p:sp>
      <p:pic>
        <p:nvPicPr>
          <p:cNvPr id="752" name="Google Shape;752;p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354598" y="6867525"/>
            <a:ext cx="40862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54598" y="6886575"/>
            <a:ext cx="4048125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31"/>
          <p:cNvSpPr txBox="1"/>
          <p:nvPr/>
        </p:nvSpPr>
        <p:spPr>
          <a:xfrm>
            <a:off x="9487948" y="7309961"/>
            <a:ext cx="381476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Reliability</a:t>
            </a:r>
            <a:endParaRPr/>
          </a:p>
        </p:txBody>
      </p:sp>
      <p:pic>
        <p:nvPicPr>
          <p:cNvPr id="755" name="Google Shape;755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404818" y="6867525"/>
            <a:ext cx="392430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04818" y="6886575"/>
            <a:ext cx="38862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31"/>
          <p:cNvSpPr txBox="1"/>
          <p:nvPr/>
        </p:nvSpPr>
        <p:spPr>
          <a:xfrm>
            <a:off x="13538168" y="7309961"/>
            <a:ext cx="36528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Data uptime, model drift</a:t>
            </a:r>
            <a:endParaRPr/>
          </a:p>
        </p:txBody>
      </p:sp>
      <p:pic>
        <p:nvPicPr>
          <p:cNvPr id="758" name="Google Shape;758;p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315200" y="8058150"/>
            <a:ext cx="207645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3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315200" y="8077200"/>
            <a:ext cx="2038350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31"/>
          <p:cNvSpPr txBox="1"/>
          <p:nvPr/>
        </p:nvSpPr>
        <p:spPr>
          <a:xfrm>
            <a:off x="7448550" y="8510111"/>
            <a:ext cx="180498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Compliance</a:t>
            </a:r>
            <a:endParaRPr/>
          </a:p>
        </p:txBody>
      </p:sp>
      <p:pic>
        <p:nvPicPr>
          <p:cNvPr id="761" name="Google Shape;761;p3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354592" y="8058150"/>
            <a:ext cx="40862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3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354592" y="8077200"/>
            <a:ext cx="4048125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31"/>
          <p:cNvSpPr txBox="1"/>
          <p:nvPr/>
        </p:nvSpPr>
        <p:spPr>
          <a:xfrm>
            <a:off x="9487948" y="8510111"/>
            <a:ext cx="381476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Fairness &amp; transparency</a:t>
            </a:r>
            <a:endParaRPr/>
          </a:p>
        </p:txBody>
      </p:sp>
      <p:pic>
        <p:nvPicPr>
          <p:cNvPr id="764" name="Google Shape;764;p3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404799" y="8058150"/>
            <a:ext cx="392430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3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3404799" y="8077200"/>
            <a:ext cx="3886200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31"/>
          <p:cNvSpPr txBox="1"/>
          <p:nvPr/>
        </p:nvSpPr>
        <p:spPr>
          <a:xfrm>
            <a:off x="13538168" y="8510111"/>
            <a:ext cx="365283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Adverse-action logging</a:t>
            </a:r>
            <a:endParaRPr/>
          </a:p>
        </p:txBody>
      </p:sp>
      <p:sp>
        <p:nvSpPr>
          <p:cNvPr id="767" name="Google Shape;767;p31"/>
          <p:cNvSpPr txBox="1"/>
          <p:nvPr/>
        </p:nvSpPr>
        <p:spPr>
          <a:xfrm>
            <a:off x="952500" y="886873"/>
            <a:ext cx="4491038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Aligning Stakeholders for Optimal Performance</a:t>
            </a:r>
            <a:endParaRPr/>
          </a:p>
        </p:txBody>
      </p:sp>
      <p:sp>
        <p:nvSpPr>
          <p:cNvPr id="768" name="Google Shape;768;p31"/>
          <p:cNvSpPr txBox="1"/>
          <p:nvPr/>
        </p:nvSpPr>
        <p:spPr>
          <a:xfrm>
            <a:off x="835075" y="4623900"/>
            <a:ext cx="4491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Clear focus areas and metrics per function to drive cohesive success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3314700"/>
            <a:ext cx="498157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32"/>
          <p:cNvSpPr txBox="1"/>
          <p:nvPr/>
        </p:nvSpPr>
        <p:spPr>
          <a:xfrm>
            <a:off x="1104900" y="3390900"/>
            <a:ext cx="4633912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Product &amp; Marketing</a:t>
            </a:r>
            <a:endParaRPr/>
          </a:p>
        </p:txBody>
      </p:sp>
      <p:sp>
        <p:nvSpPr>
          <p:cNvPr id="776" name="Google Shape;776;p32"/>
          <p:cNvSpPr txBox="1"/>
          <p:nvPr/>
        </p:nvSpPr>
        <p:spPr>
          <a:xfrm>
            <a:off x="914400" y="4112419"/>
            <a:ext cx="5014912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52E5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Approval rates and fraud by source highlight acceptance quality</a:t>
            </a:r>
            <a:endParaRPr/>
          </a:p>
        </p:txBody>
      </p:sp>
      <p:pic>
        <p:nvPicPr>
          <p:cNvPr id="777" name="Google Shape;77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4926806"/>
            <a:ext cx="4981575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32"/>
          <p:cNvSpPr txBox="1"/>
          <p:nvPr/>
        </p:nvSpPr>
        <p:spPr>
          <a:xfrm>
            <a:off x="914400" y="5269706"/>
            <a:ext cx="501491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52E5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Marketing impact measured through economic value associated with fraud prevention</a:t>
            </a:r>
            <a:endParaRPr/>
          </a:p>
        </p:txBody>
      </p:sp>
      <p:pic>
        <p:nvPicPr>
          <p:cNvPr id="779" name="Google Shape;77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6462712"/>
            <a:ext cx="4981575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32"/>
          <p:cNvSpPr txBox="1"/>
          <p:nvPr/>
        </p:nvSpPr>
        <p:spPr>
          <a:xfrm>
            <a:off x="914400" y="6805612"/>
            <a:ext cx="5014912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52E5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Product prioritizes end-user experience and fraud model fairness</a:t>
            </a:r>
            <a:endParaRPr/>
          </a:p>
        </p:txBody>
      </p:sp>
      <p:pic>
        <p:nvPicPr>
          <p:cNvPr id="781" name="Google Shape;78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7620000"/>
            <a:ext cx="4981575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54832" y="3314700"/>
            <a:ext cx="498157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32"/>
          <p:cNvSpPr txBox="1"/>
          <p:nvPr/>
        </p:nvSpPr>
        <p:spPr>
          <a:xfrm>
            <a:off x="6845332" y="3390900"/>
            <a:ext cx="4633912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Operations &amp; Finance</a:t>
            </a:r>
            <a:endParaRPr/>
          </a:p>
        </p:txBody>
      </p:sp>
      <p:sp>
        <p:nvSpPr>
          <p:cNvPr id="784" name="Google Shape;784;p32"/>
          <p:cNvSpPr txBox="1"/>
          <p:nvPr/>
        </p:nvSpPr>
        <p:spPr>
          <a:xfrm>
            <a:off x="6654832" y="4112419"/>
            <a:ext cx="5014912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82506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Review load tracks manual intervention volume to optimize efficiency</a:t>
            </a:r>
            <a:endParaRPr/>
          </a:p>
        </p:txBody>
      </p:sp>
      <p:pic>
        <p:nvPicPr>
          <p:cNvPr id="785" name="Google Shape;785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54832" y="4926806"/>
            <a:ext cx="4981575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32"/>
          <p:cNvSpPr txBox="1"/>
          <p:nvPr/>
        </p:nvSpPr>
        <p:spPr>
          <a:xfrm>
            <a:off x="6654832" y="5269706"/>
            <a:ext cx="5014912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82506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Economic impact quantifies cost savings and fraud loss reduction</a:t>
            </a:r>
            <a:endParaRPr/>
          </a:p>
        </p:txBody>
      </p:sp>
      <p:pic>
        <p:nvPicPr>
          <p:cNvPr id="787" name="Google Shape;787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54832" y="6084094"/>
            <a:ext cx="4981575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32"/>
          <p:cNvSpPr txBox="1"/>
          <p:nvPr/>
        </p:nvSpPr>
        <p:spPr>
          <a:xfrm>
            <a:off x="6654832" y="6426994"/>
            <a:ext cx="5014912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82506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Finance monitors economic outcomes to inform budget and risk strategies</a:t>
            </a:r>
            <a:endParaRPr/>
          </a:p>
        </p:txBody>
      </p:sp>
      <p:pic>
        <p:nvPicPr>
          <p:cNvPr id="789" name="Google Shape;789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54832" y="7241381"/>
            <a:ext cx="4981575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95264" y="3314700"/>
            <a:ext cx="498157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32"/>
          <p:cNvSpPr txBox="1"/>
          <p:nvPr/>
        </p:nvSpPr>
        <p:spPr>
          <a:xfrm>
            <a:off x="12585764" y="3390900"/>
            <a:ext cx="4633912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Engineering &amp; Compliance</a:t>
            </a:r>
            <a:endParaRPr/>
          </a:p>
        </p:txBody>
      </p:sp>
      <p:sp>
        <p:nvSpPr>
          <p:cNvPr id="792" name="Google Shape;792;p32"/>
          <p:cNvSpPr txBox="1"/>
          <p:nvPr/>
        </p:nvSpPr>
        <p:spPr>
          <a:xfrm>
            <a:off x="12395264" y="4112419"/>
            <a:ext cx="5014912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27B6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Model reliability metrics track fraud detection accuracy and drift</a:t>
            </a:r>
            <a:endParaRPr/>
          </a:p>
        </p:txBody>
      </p:sp>
      <p:pic>
        <p:nvPicPr>
          <p:cNvPr id="793" name="Google Shape;793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395264" y="4926806"/>
            <a:ext cx="4981575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32"/>
          <p:cNvSpPr txBox="1"/>
          <p:nvPr/>
        </p:nvSpPr>
        <p:spPr>
          <a:xfrm>
            <a:off x="12395264" y="5269706"/>
            <a:ext cx="501491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27B6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Compliance ensures decision thresholds meet regulatory fairness standards</a:t>
            </a:r>
            <a:endParaRPr/>
          </a:p>
        </p:txBody>
      </p:sp>
      <p:pic>
        <p:nvPicPr>
          <p:cNvPr id="795" name="Google Shape;795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395264" y="6462712"/>
            <a:ext cx="4981575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32"/>
          <p:cNvSpPr txBox="1"/>
          <p:nvPr/>
        </p:nvSpPr>
        <p:spPr>
          <a:xfrm>
            <a:off x="12395264" y="6805612"/>
            <a:ext cx="5014912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27B6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Cross-functional KPIs align thresholds and processes to reduce fraud impact</a:t>
            </a:r>
            <a:endParaRPr/>
          </a:p>
        </p:txBody>
      </p:sp>
      <p:pic>
        <p:nvPicPr>
          <p:cNvPr id="797" name="Google Shape;797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395264" y="7620000"/>
            <a:ext cx="4981575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32"/>
          <p:cNvSpPr txBox="1"/>
          <p:nvPr/>
        </p:nvSpPr>
        <p:spPr>
          <a:xfrm>
            <a:off x="914400" y="886873"/>
            <a:ext cx="12682538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452E5A"/>
                </a:solidFill>
                <a:latin typeface="Inter"/>
                <a:ea typeface="Inter"/>
                <a:cs typeface="Inter"/>
                <a:sym typeface="Inter"/>
              </a:rPr>
              <a:t>Drive Unified Fraud Management Through Stakeholder Alignment</a:t>
            </a:r>
            <a:endParaRPr/>
          </a:p>
        </p:txBody>
      </p:sp>
      <p:sp>
        <p:nvSpPr>
          <p:cNvPr id="799" name="Google Shape;799;p32"/>
          <p:cNvSpPr txBox="1"/>
          <p:nvPr/>
        </p:nvSpPr>
        <p:spPr>
          <a:xfrm>
            <a:off x="914400" y="2362200"/>
            <a:ext cx="12682538" cy="30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Function-specific KPIs with decision-driving visual metrics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0400" y="0"/>
            <a:ext cx="36576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2552700"/>
            <a:ext cx="5486400" cy="68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4"/>
          <p:cNvSpPr txBox="1"/>
          <p:nvPr/>
        </p:nvSpPr>
        <p:spPr>
          <a:xfrm>
            <a:off x="1219200" y="7772400"/>
            <a:ext cx="4910138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Isha’s Travel Spans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historical Sites</a:t>
            </a: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natural Landmarks</a:t>
            </a: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And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culinary Tourism</a:t>
            </a: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pic>
        <p:nvPicPr>
          <p:cNvPr id="156" name="Google Shape;15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0800" y="2552700"/>
            <a:ext cx="5486400" cy="68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00800" y="2552700"/>
            <a:ext cx="54864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"/>
          <p:cNvSpPr txBox="1"/>
          <p:nvPr/>
        </p:nvSpPr>
        <p:spPr>
          <a:xfrm>
            <a:off x="6705600" y="7772400"/>
            <a:ext cx="4910138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Her Cooking Style Merges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Mediterranean</a:t>
            </a: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Asian Fusion</a:t>
            </a: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And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Indian Flavors</a:t>
            </a: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Focusing On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health</a:t>
            </a: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creativity</a:t>
            </a: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pic>
        <p:nvPicPr>
          <p:cNvPr id="159" name="Google Shape;159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887200" y="2552700"/>
            <a:ext cx="5486400" cy="68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"/>
          <p:cNvSpPr txBox="1"/>
          <p:nvPr/>
        </p:nvSpPr>
        <p:spPr>
          <a:xfrm>
            <a:off x="12051323" y="2671762"/>
            <a:ext cx="4910138" cy="5600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581C87"/>
                </a:solidFill>
                <a:latin typeface="Arial"/>
                <a:ea typeface="Arial"/>
                <a:cs typeface="Arial"/>
                <a:sym typeface="Arial"/>
              </a:rPr>
              <a:t>Two Truths and a Lie</a:t>
            </a:r>
            <a:endParaRPr/>
          </a:p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Can you guess which statement is the lie? </a:t>
            </a:r>
            <a:endParaRPr/>
          </a:p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Culinary Achievement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once won a local cooking competition with a fusion dish combining traditional Indian flavors with Mediterranean techniques.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F766E"/>
                </a:solidFill>
                <a:latin typeface="Arial"/>
                <a:ea typeface="Arial"/>
                <a:cs typeface="Arial"/>
                <a:sym typeface="Arial"/>
              </a:rPr>
              <a:t>Adventure Travel</a:t>
            </a:r>
            <a:endParaRPr b="0" i="0" sz="1800" u="none" cap="none" strike="noStrike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have visited all seven continents, including Antarctica, where I participated in a polar plunge in sub-zero temperatures.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Sports Achievement</a:t>
            </a:r>
            <a:endParaRPr b="0" i="0" sz="1800" u="none" cap="none" strike="noStrike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have played Badminton competitively at University level.</a:t>
            </a:r>
            <a:endParaRPr/>
          </a:p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914400" y="876300"/>
            <a:ext cx="12682538" cy="661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452E5A"/>
                </a:solidFill>
                <a:latin typeface="Calibri"/>
                <a:ea typeface="Calibri"/>
                <a:cs typeface="Calibri"/>
                <a:sym typeface="Calibri"/>
              </a:rPr>
              <a:t>Discover Isha Sharma’s Personal Passions</a:t>
            </a:r>
            <a:endParaRPr/>
          </a:p>
        </p:txBody>
      </p:sp>
      <p:sp>
        <p:nvSpPr>
          <p:cNvPr id="162" name="Google Shape;162;p4"/>
          <p:cNvSpPr txBox="1"/>
          <p:nvPr/>
        </p:nvSpPr>
        <p:spPr>
          <a:xfrm>
            <a:off x="914400" y="1676400"/>
            <a:ext cx="12682538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her travel and culinary interests that enrich her professional journey</a:t>
            </a:r>
            <a:endParaRPr/>
          </a:p>
        </p:txBody>
      </p:sp>
      <p:pic>
        <p:nvPicPr>
          <p:cNvPr id="163" name="Google Shape;163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7946" y="2552700"/>
            <a:ext cx="548285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0400" y="0"/>
            <a:ext cx="36576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3200400"/>
            <a:ext cx="81534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3429000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"/>
          <p:cNvSpPr txBox="1"/>
          <p:nvPr/>
        </p:nvSpPr>
        <p:spPr>
          <a:xfrm>
            <a:off x="1260729" y="3446145"/>
            <a:ext cx="138112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20" u="none" cap="none" strike="noStrike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1</a:t>
            </a:r>
            <a:endParaRPr/>
          </a:p>
        </p:txBody>
      </p:sp>
      <p:sp>
        <p:nvSpPr>
          <p:cNvPr id="174" name="Google Shape;174;p5"/>
          <p:cNvSpPr txBox="1"/>
          <p:nvPr/>
        </p:nvSpPr>
        <p:spPr>
          <a:xfrm>
            <a:off x="1676400" y="3429000"/>
            <a:ext cx="7196138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Review of Prophet Model: Key Components Driving Fraud Detection</a:t>
            </a:r>
            <a:endParaRPr/>
          </a:p>
        </p:txBody>
      </p:sp>
      <p:pic>
        <p:nvPicPr>
          <p:cNvPr id="175" name="Google Shape;17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" y="4567238"/>
            <a:ext cx="81534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4795838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"/>
          <p:cNvSpPr txBox="1"/>
          <p:nvPr/>
        </p:nvSpPr>
        <p:spPr>
          <a:xfrm>
            <a:off x="1256157" y="4812982"/>
            <a:ext cx="147638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20" u="none" cap="none" strike="noStrike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2</a:t>
            </a:r>
            <a:endParaRPr/>
          </a:p>
        </p:txBody>
      </p:sp>
      <p:sp>
        <p:nvSpPr>
          <p:cNvPr id="178" name="Google Shape;178;p5"/>
          <p:cNvSpPr txBox="1"/>
          <p:nvPr/>
        </p:nvSpPr>
        <p:spPr>
          <a:xfrm>
            <a:off x="1676400" y="4795838"/>
            <a:ext cx="7196138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Validating Forecast Accuracy with RMSE</a:t>
            </a:r>
            <a:endParaRPr/>
          </a:p>
        </p:txBody>
      </p:sp>
      <p:pic>
        <p:nvPicPr>
          <p:cNvPr id="179" name="Google Shape;17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5555456"/>
            <a:ext cx="81534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5784056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5"/>
          <p:cNvSpPr txBox="1"/>
          <p:nvPr/>
        </p:nvSpPr>
        <p:spPr>
          <a:xfrm>
            <a:off x="1255395" y="5801201"/>
            <a:ext cx="147638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20" u="none" cap="none" strike="noStrike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3</a:t>
            </a:r>
            <a:endParaRPr/>
          </a:p>
        </p:txBody>
      </p:sp>
      <p:sp>
        <p:nvSpPr>
          <p:cNvPr id="182" name="Google Shape;182;p5"/>
          <p:cNvSpPr txBox="1"/>
          <p:nvPr/>
        </p:nvSpPr>
        <p:spPr>
          <a:xfrm>
            <a:off x="1676400" y="5784056"/>
            <a:ext cx="7196138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Prophet Model: Strengths and Limitations in Fraud Detection</a:t>
            </a:r>
            <a:endParaRPr/>
          </a:p>
        </p:txBody>
      </p:sp>
      <p:pic>
        <p:nvPicPr>
          <p:cNvPr id="183" name="Google Shape;18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" y="6922294"/>
            <a:ext cx="81534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7150894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5"/>
          <p:cNvSpPr txBox="1"/>
          <p:nvPr/>
        </p:nvSpPr>
        <p:spPr>
          <a:xfrm>
            <a:off x="1257300" y="7168039"/>
            <a:ext cx="147638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20" u="none" cap="none" strike="noStrike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4</a:t>
            </a:r>
            <a:endParaRPr/>
          </a:p>
        </p:txBody>
      </p:sp>
      <p:sp>
        <p:nvSpPr>
          <p:cNvPr id="186" name="Google Shape;186;p5"/>
          <p:cNvSpPr txBox="1"/>
          <p:nvPr/>
        </p:nvSpPr>
        <p:spPr>
          <a:xfrm>
            <a:off x="1676400" y="7150894"/>
            <a:ext cx="7196138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Evaluating FraudHacq for Enhanced Fraud Detection</a:t>
            </a:r>
            <a:endParaRPr/>
          </a:p>
        </p:txBody>
      </p:sp>
      <p:pic>
        <p:nvPicPr>
          <p:cNvPr id="187" name="Google Shape;18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" y="7910512"/>
            <a:ext cx="81534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8139112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5"/>
          <p:cNvSpPr txBox="1"/>
          <p:nvPr/>
        </p:nvSpPr>
        <p:spPr>
          <a:xfrm>
            <a:off x="1255681" y="8156258"/>
            <a:ext cx="147638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20" u="none" cap="none" strike="noStrike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5</a:t>
            </a:r>
            <a:endParaRPr/>
          </a:p>
        </p:txBody>
      </p:sp>
      <p:sp>
        <p:nvSpPr>
          <p:cNvPr id="190" name="Google Shape;190;p5"/>
          <p:cNvSpPr txBox="1"/>
          <p:nvPr/>
        </p:nvSpPr>
        <p:spPr>
          <a:xfrm>
            <a:off x="1676400" y="8139112"/>
            <a:ext cx="7196138" cy="3529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Logistic Regression Internal Signal</a:t>
            </a:r>
            <a:endParaRPr/>
          </a:p>
        </p:txBody>
      </p:sp>
      <p:pic>
        <p:nvPicPr>
          <p:cNvPr id="191" name="Google Shape;191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20200" y="3200400"/>
            <a:ext cx="81534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48800" y="3429000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5"/>
          <p:cNvSpPr txBox="1"/>
          <p:nvPr/>
        </p:nvSpPr>
        <p:spPr>
          <a:xfrm>
            <a:off x="9561195" y="3446145"/>
            <a:ext cx="147638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20" u="none" cap="none" strike="noStrike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6</a:t>
            </a:r>
            <a:endParaRPr/>
          </a:p>
        </p:txBody>
      </p:sp>
      <p:sp>
        <p:nvSpPr>
          <p:cNvPr id="194" name="Google Shape;194;p5"/>
          <p:cNvSpPr txBox="1"/>
          <p:nvPr/>
        </p:nvSpPr>
        <p:spPr>
          <a:xfrm>
            <a:off x="9982200" y="3429000"/>
            <a:ext cx="7196138" cy="3529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Vendor Signal : Feature Selection and Model</a:t>
            </a:r>
            <a:endParaRPr/>
          </a:p>
        </p:txBody>
      </p:sp>
      <p:pic>
        <p:nvPicPr>
          <p:cNvPr id="195" name="Google Shape;19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20200" y="4188619"/>
            <a:ext cx="81534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48800" y="4417219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5"/>
          <p:cNvSpPr txBox="1"/>
          <p:nvPr/>
        </p:nvSpPr>
        <p:spPr>
          <a:xfrm>
            <a:off x="9563290" y="4434364"/>
            <a:ext cx="147638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20" u="none" cap="none" strike="noStrike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7</a:t>
            </a:r>
            <a:endParaRPr/>
          </a:p>
        </p:txBody>
      </p:sp>
      <p:sp>
        <p:nvSpPr>
          <p:cNvPr id="198" name="Google Shape;198;p5"/>
          <p:cNvSpPr txBox="1"/>
          <p:nvPr/>
        </p:nvSpPr>
        <p:spPr>
          <a:xfrm>
            <a:off x="9982200" y="4417219"/>
            <a:ext cx="7196138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FraudHacq Evaluation: Visualizing Fraud Risk and Goals</a:t>
            </a:r>
            <a:endParaRPr/>
          </a:p>
        </p:txBody>
      </p:sp>
      <p:pic>
        <p:nvPicPr>
          <p:cNvPr id="199" name="Google Shape;19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20200" y="5176838"/>
            <a:ext cx="81534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48800" y="5405438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"/>
          <p:cNvSpPr txBox="1"/>
          <p:nvPr/>
        </p:nvSpPr>
        <p:spPr>
          <a:xfrm>
            <a:off x="9561195" y="5422582"/>
            <a:ext cx="147638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20" u="none" cap="none" strike="noStrike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8</a:t>
            </a:r>
            <a:endParaRPr/>
          </a:p>
        </p:txBody>
      </p:sp>
      <p:sp>
        <p:nvSpPr>
          <p:cNvPr id="202" name="Google Shape;202;p5"/>
          <p:cNvSpPr txBox="1"/>
          <p:nvPr/>
        </p:nvSpPr>
        <p:spPr>
          <a:xfrm>
            <a:off x="9982200" y="5405438"/>
            <a:ext cx="7196138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Next Steps: Driving Measurable Fraud Reduction and Reporting Gains</a:t>
            </a:r>
            <a:endParaRPr/>
          </a:p>
        </p:txBody>
      </p:sp>
      <p:sp>
        <p:nvSpPr>
          <p:cNvPr id="203" name="Google Shape;203;p5"/>
          <p:cNvSpPr txBox="1"/>
          <p:nvPr/>
        </p:nvSpPr>
        <p:spPr>
          <a:xfrm>
            <a:off x="914399" y="886873"/>
            <a:ext cx="14271171" cy="661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452E5A"/>
                </a:solidFill>
                <a:latin typeface="Calibri"/>
                <a:ea typeface="Calibri"/>
                <a:cs typeface="Calibri"/>
                <a:sym typeface="Calibri"/>
              </a:rPr>
              <a:t>Agenda Overview: Fraud Detection Models and Evaluation</a:t>
            </a:r>
            <a:endParaRPr/>
          </a:p>
        </p:txBody>
      </p:sp>
      <p:sp>
        <p:nvSpPr>
          <p:cNvPr id="204" name="Google Shape;204;p5"/>
          <p:cNvSpPr txBox="1"/>
          <p:nvPr/>
        </p:nvSpPr>
        <p:spPr>
          <a:xfrm>
            <a:off x="914399" y="2092437"/>
            <a:ext cx="12682538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clear, linear flow highlighting key fraud detection topics and upcoming evaluations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3627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6"/>
          <p:cNvSpPr txBox="1"/>
          <p:nvPr/>
        </p:nvSpPr>
        <p:spPr>
          <a:xfrm>
            <a:off x="935831" y="3891330"/>
            <a:ext cx="4491038" cy="205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Credit Card Fraud Detection using Prophet Model</a:t>
            </a:r>
            <a:endParaRPr b="1" i="0" sz="4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3" name="Google Shape;21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30400" y="0"/>
            <a:ext cx="36576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"/>
          <p:cNvSpPr txBox="1"/>
          <p:nvPr/>
        </p:nvSpPr>
        <p:spPr>
          <a:xfrm>
            <a:off x="6406188" y="3373134"/>
            <a:ext cx="114837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Fraud Analytics team observed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spike in fraudulent transactions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one of our key clients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during the holiday season, particularly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November and early January. This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seasonal surge led to significant financial losses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manual review overloads.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 and forecast seasonal fraud risk patterns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using the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Prophet Time-Series Model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enabling proactive fraud prevention and optimized resource allocation during high-risk periods.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3627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7"/>
          <p:cNvSpPr txBox="1"/>
          <p:nvPr/>
        </p:nvSpPr>
        <p:spPr>
          <a:xfrm>
            <a:off x="935831" y="3613744"/>
            <a:ext cx="4491038" cy="2033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Fraud Surges Align with U.S. Holiday Peaks</a:t>
            </a:r>
            <a:endParaRPr/>
          </a:p>
        </p:txBody>
      </p:sp>
      <p:sp>
        <p:nvSpPr>
          <p:cNvPr id="223" name="Google Shape;223;p7"/>
          <p:cNvSpPr txBox="1"/>
          <p:nvPr/>
        </p:nvSpPr>
        <p:spPr>
          <a:xfrm>
            <a:off x="6826406" y="8587691"/>
            <a:ext cx="1019778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Impact: Retained the major ticket client leading to profit of few Million Dollars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26407" y="1972619"/>
            <a:ext cx="10197790" cy="481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30400" y="0"/>
            <a:ext cx="36576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0400" y="0"/>
            <a:ext cx="36576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3200400"/>
            <a:ext cx="164592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8"/>
          <p:cNvSpPr txBox="1"/>
          <p:nvPr/>
        </p:nvSpPr>
        <p:spPr>
          <a:xfrm>
            <a:off x="914400" y="3506343"/>
            <a:ext cx="5386388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Trend Analysis</a:t>
            </a:r>
            <a:endParaRPr/>
          </a:p>
        </p:txBody>
      </p:sp>
      <p:sp>
        <p:nvSpPr>
          <p:cNvPr id="235" name="Google Shape;235;p8"/>
          <p:cNvSpPr txBox="1"/>
          <p:nvPr/>
        </p:nvSpPr>
        <p:spPr>
          <a:xfrm>
            <a:off x="914400" y="3961257"/>
            <a:ext cx="5386388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Captures long-term growth or decline in transaction volume, highlighting persistent shifts that may indicate evolving fraud risks.</a:t>
            </a:r>
            <a:endParaRPr/>
          </a:p>
        </p:txBody>
      </p:sp>
      <p:sp>
        <p:nvSpPr>
          <p:cNvPr id="236" name="Google Shape;236;p8"/>
          <p:cNvSpPr txBox="1"/>
          <p:nvPr/>
        </p:nvSpPr>
        <p:spPr>
          <a:xfrm>
            <a:off x="12012168" y="4018693"/>
            <a:ext cx="5395912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Seasonality Patterns</a:t>
            </a:r>
            <a:endParaRPr/>
          </a:p>
        </p:txBody>
      </p:sp>
      <p:sp>
        <p:nvSpPr>
          <p:cNvPr id="237" name="Google Shape;237;p8"/>
          <p:cNvSpPr txBox="1"/>
          <p:nvPr/>
        </p:nvSpPr>
        <p:spPr>
          <a:xfrm>
            <a:off x="12012168" y="4473512"/>
            <a:ext cx="5395912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Isolates recurring cycles like weekly or yearly patterns, enabling identification of normal fluctuations versus unusual spikes.</a:t>
            </a:r>
            <a:endParaRPr/>
          </a:p>
        </p:txBody>
      </p:sp>
      <p:sp>
        <p:nvSpPr>
          <p:cNvPr id="238" name="Google Shape;238;p8"/>
          <p:cNvSpPr txBox="1"/>
          <p:nvPr/>
        </p:nvSpPr>
        <p:spPr>
          <a:xfrm>
            <a:off x="12012168" y="6792087"/>
            <a:ext cx="5395912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Holiday Effects</a:t>
            </a:r>
            <a:endParaRPr/>
          </a:p>
        </p:txBody>
      </p:sp>
      <p:sp>
        <p:nvSpPr>
          <p:cNvPr id="239" name="Google Shape;239;p8"/>
          <p:cNvSpPr txBox="1"/>
          <p:nvPr/>
        </p:nvSpPr>
        <p:spPr>
          <a:xfrm>
            <a:off x="12012168" y="7246906"/>
            <a:ext cx="5395912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Models' transaction spikes linked to US holidays, accounting for predictable volume increases to avoid false fraud alerts.</a:t>
            </a:r>
            <a:endParaRPr/>
          </a:p>
        </p:txBody>
      </p:sp>
      <p:sp>
        <p:nvSpPr>
          <p:cNvPr id="240" name="Google Shape;240;p8"/>
          <p:cNvSpPr txBox="1"/>
          <p:nvPr/>
        </p:nvSpPr>
        <p:spPr>
          <a:xfrm>
            <a:off x="914400" y="7628477"/>
            <a:ext cx="5386388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Residual Anomalies</a:t>
            </a:r>
            <a:endParaRPr/>
          </a:p>
        </p:txBody>
      </p:sp>
      <p:sp>
        <p:nvSpPr>
          <p:cNvPr id="241" name="Google Shape;241;p8"/>
          <p:cNvSpPr txBox="1"/>
          <p:nvPr/>
        </p:nvSpPr>
        <p:spPr>
          <a:xfrm>
            <a:off x="914400" y="8083296"/>
            <a:ext cx="5386388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Detects deviations between predicted and actual values using residuals, flagging unusual activity as potential fraud.</a:t>
            </a:r>
            <a:endParaRPr/>
          </a:p>
        </p:txBody>
      </p:sp>
      <p:sp>
        <p:nvSpPr>
          <p:cNvPr id="242" name="Google Shape;242;p8"/>
          <p:cNvSpPr txBox="1"/>
          <p:nvPr/>
        </p:nvSpPr>
        <p:spPr>
          <a:xfrm>
            <a:off x="914400" y="5567934"/>
            <a:ext cx="5386388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6172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Model Validation with RMSE</a:t>
            </a:r>
            <a:endParaRPr/>
          </a:p>
        </p:txBody>
      </p:sp>
      <p:sp>
        <p:nvSpPr>
          <p:cNvPr id="243" name="Google Shape;243;p8"/>
          <p:cNvSpPr txBox="1"/>
          <p:nvPr/>
        </p:nvSpPr>
        <p:spPr>
          <a:xfrm>
            <a:off x="914400" y="6022753"/>
            <a:ext cx="5386388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Quantifies forecasting accuracy via Root Mean Square Error, ensuring reliability of fraud detection signals.</a:t>
            </a:r>
            <a:endParaRPr/>
          </a:p>
        </p:txBody>
      </p:sp>
      <p:sp>
        <p:nvSpPr>
          <p:cNvPr id="244" name="Google Shape;244;p8"/>
          <p:cNvSpPr txBox="1"/>
          <p:nvPr/>
        </p:nvSpPr>
        <p:spPr>
          <a:xfrm>
            <a:off x="914400" y="886873"/>
            <a:ext cx="12682538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452E5A"/>
                </a:solidFill>
                <a:latin typeface="Inter"/>
                <a:ea typeface="Inter"/>
                <a:cs typeface="Inter"/>
                <a:sym typeface="Inter"/>
              </a:rPr>
              <a:t>Prophet Model: Key Components Driving Fraud Detection</a:t>
            </a:r>
            <a:endParaRPr/>
          </a:p>
        </p:txBody>
      </p:sp>
      <p:sp>
        <p:nvSpPr>
          <p:cNvPr id="245" name="Google Shape;245;p8"/>
          <p:cNvSpPr txBox="1"/>
          <p:nvPr/>
        </p:nvSpPr>
        <p:spPr>
          <a:xfrm>
            <a:off x="914400" y="2362200"/>
            <a:ext cx="12682538" cy="30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Decomposing time series to reveal fraud patterns through trends, seasonality, and holidays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3627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02000" y="29718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344900" y="331470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9"/>
          <p:cNvSpPr txBox="1"/>
          <p:nvPr/>
        </p:nvSpPr>
        <p:spPr>
          <a:xfrm>
            <a:off x="7315200" y="3332988"/>
            <a:ext cx="8529638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Root Mean Square Error (RMSE)</a:t>
            </a: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 measures average forecast error magnitude between predicted and actual values</a:t>
            </a:r>
            <a:endParaRPr/>
          </a:p>
        </p:txBody>
      </p:sp>
      <p:pic>
        <p:nvPicPr>
          <p:cNvPr id="255" name="Google Shape;25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02000" y="46482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44900" y="499110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9"/>
          <p:cNvSpPr txBox="1"/>
          <p:nvPr/>
        </p:nvSpPr>
        <p:spPr>
          <a:xfrm>
            <a:off x="7315200" y="5009388"/>
            <a:ext cx="8529638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Lower RMSE scores reflect a better model fit and more reliable fraud forecasting accuracy</a:t>
            </a:r>
            <a:endParaRPr/>
          </a:p>
        </p:txBody>
      </p:sp>
      <p:pic>
        <p:nvPicPr>
          <p:cNvPr id="258" name="Google Shape;25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02000" y="63246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344900" y="666750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9"/>
          <p:cNvSpPr txBox="1"/>
          <p:nvPr/>
        </p:nvSpPr>
        <p:spPr>
          <a:xfrm>
            <a:off x="7315200" y="6685788"/>
            <a:ext cx="8529638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Prophet’s RMSE evaluation confirms it captures underlying fraud patterns in credit card phone payments</a:t>
            </a:r>
            <a:endParaRPr/>
          </a:p>
        </p:txBody>
      </p:sp>
      <p:pic>
        <p:nvPicPr>
          <p:cNvPr id="261" name="Google Shape;26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02000" y="80010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344900" y="834390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9"/>
          <p:cNvSpPr txBox="1"/>
          <p:nvPr/>
        </p:nvSpPr>
        <p:spPr>
          <a:xfrm>
            <a:off x="7315200" y="8362188"/>
            <a:ext cx="8529638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61723"/>
                </a:solidFill>
                <a:latin typeface="Inter"/>
                <a:ea typeface="Inter"/>
                <a:cs typeface="Inter"/>
                <a:sym typeface="Inter"/>
              </a:rPr>
              <a:t>The findings validations provide objective evidence supporting confident fraud risk predictions</a:t>
            </a:r>
            <a:endParaRPr/>
          </a:p>
        </p:txBody>
      </p:sp>
      <p:sp>
        <p:nvSpPr>
          <p:cNvPr id="264" name="Google Shape;264;p9"/>
          <p:cNvSpPr txBox="1"/>
          <p:nvPr/>
        </p:nvSpPr>
        <p:spPr>
          <a:xfrm>
            <a:off x="952500" y="886873"/>
            <a:ext cx="4491038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Validating Forecast Accuracy with RMSE</a:t>
            </a:r>
            <a:endParaRPr/>
          </a:p>
        </p:txBody>
      </p:sp>
      <p:sp>
        <p:nvSpPr>
          <p:cNvPr id="265" name="Google Shape;265;p9"/>
          <p:cNvSpPr txBox="1"/>
          <p:nvPr/>
        </p:nvSpPr>
        <p:spPr>
          <a:xfrm>
            <a:off x="952500" y="4256400"/>
            <a:ext cx="4491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Demonstrating Prophet’s reliability in detecting fraud patterns over ten years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2025-11-03T22:23:15Z</dcterms:created>
  <dc:creator>Presentations.AI Exporter</dc:creator>
</cp:coreProperties>
</file>